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5" r:id="rId4"/>
  </p:sldMasterIdLst>
  <p:sldIdLst>
    <p:sldId id="343" r:id="rId5"/>
    <p:sldId id="351" r:id="rId6"/>
    <p:sldId id="352" r:id="rId7"/>
    <p:sldId id="285" r:id="rId8"/>
    <p:sldId id="344" r:id="rId9"/>
    <p:sldId id="341" r:id="rId10"/>
    <p:sldId id="264" r:id="rId11"/>
    <p:sldId id="283" r:id="rId12"/>
    <p:sldId id="342" r:id="rId13"/>
    <p:sldId id="257" r:id="rId14"/>
    <p:sldId id="267" r:id="rId15"/>
    <p:sldId id="268" r:id="rId16"/>
    <p:sldId id="346" r:id="rId17"/>
    <p:sldId id="34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0308B"/>
    <a:srgbClr val="EDEFF7"/>
    <a:srgbClr val="D0D1D9"/>
    <a:srgbClr val="F6F9FF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1C6C23-E256-4E7B-BB32-4C60146D9A2C}" v="49" dt="2019-12-14T12:57:07.485"/>
  </p1510:revLst>
</p1510:revInfo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34" autoAdjust="0"/>
  </p:normalViewPr>
  <p:slideViewPr>
    <p:cSldViewPr snapToGrid="0">
      <p:cViewPr varScale="1">
        <p:scale>
          <a:sx n="60" d="100"/>
          <a:sy n="60" d="100"/>
        </p:scale>
        <p:origin x="96" y="1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-1" y="4450188"/>
            <a:ext cx="12192000" cy="240781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noProof="0" smtClean="0"/>
              <a:t>12/14/2019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‹nº›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23584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12/14/2019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‹nº›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AA314B25-B4AF-394E-BBDA-7E6BAD315F39}"/>
              </a:ext>
            </a:extLst>
          </p:cNvPr>
          <p:cNvSpPr/>
          <p:nvPr userDrawn="1"/>
        </p:nvSpPr>
        <p:spPr>
          <a:xfrm>
            <a:off x="3351057" y="0"/>
            <a:ext cx="8840943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37575EF-0D14-6140-A91B-260C9C9DFE4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2544261-8049-494B-A93D-BDFF1BB847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4886854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214786D-83EE-814C-A5E4-D0EC7D29D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5829" y="633875"/>
            <a:ext cx="5981171" cy="5590250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>
                <a:solidFill>
                  <a:schemeClr val="tx1"/>
                </a:solidFill>
              </a:defRPr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9185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12/14/2019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‹nº›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2E148DD3-DD87-154B-80B4-2421965D3C83}"/>
              </a:ext>
            </a:extLst>
          </p:cNvPr>
          <p:cNvSpPr/>
          <p:nvPr userDrawn="1"/>
        </p:nvSpPr>
        <p:spPr>
          <a:xfrm>
            <a:off x="1" y="17145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42E4732-0E8F-7B46-BD08-0F2EE0DA8786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E73F81A-7260-5C4F-A7FF-CA2CC731B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3870" y="942871"/>
            <a:ext cx="571181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CD13CD4-3E4F-2E41-ACF4-2446257D2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43870" y="1973589"/>
            <a:ext cx="5711810" cy="3941540"/>
          </a:xfrm>
        </p:spPr>
        <p:txBody>
          <a:bodyPr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8E69886-8907-DB47-87C2-0621AF156D9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5170" y="621039"/>
            <a:ext cx="4589130" cy="5603086"/>
          </a:xfrm>
          <a:solidFill>
            <a:srgbClr val="EDEFF7"/>
          </a:solidFill>
        </p:spPr>
        <p:txBody>
          <a:bodyPr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6310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9C88DF2D-0421-A94C-82C1-867E1E5E4907}"/>
              </a:ext>
            </a:extLst>
          </p:cNvPr>
          <p:cNvSpPr/>
          <p:nvPr userDrawn="1"/>
        </p:nvSpPr>
        <p:spPr>
          <a:xfrm>
            <a:off x="10993582" y="0"/>
            <a:ext cx="1198418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334D05A3-7A20-9447-8D39-F2980D85413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634999" y="3927894"/>
            <a:ext cx="10922000" cy="2326856"/>
          </a:xfrm>
          <a:prstGeom prst="rect">
            <a:avLst/>
          </a:prstGeom>
          <a:solidFill>
            <a:srgbClr val="F6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35001" y="603250"/>
            <a:ext cx="10921998" cy="3294019"/>
          </a:xfrm>
          <a:solidFill>
            <a:schemeClr val="bg1"/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298078"/>
            <a:ext cx="10113645" cy="743682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213716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noProof="0" smtClean="0"/>
              <a:t>12/14/2019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‹nº›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4638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4217870" y="0"/>
            <a:ext cx="3599236" cy="68579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noProof="0" smtClean="0"/>
              <a:t>12/14/2019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‹nº›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7075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202A34A5-A029-A246-82C6-D288185EB396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noProof="0" smtClean="0"/>
              <a:t>12/14/2019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‹nº›</a:t>
            </a:fld>
            <a:endParaRPr lang="en-US" noProof="0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2407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">
            <a:extLst>
              <a:ext uri="{FF2B5EF4-FFF2-40B4-BE49-F238E27FC236}">
                <a16:creationId xmlns:a16="http://schemas.microsoft.com/office/drawing/2014/main" id="{64248D99-2B30-464D-B9B7-4E5C3A1F3FB2}"/>
              </a:ext>
            </a:extLst>
          </p:cNvPr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3FAFF55B-FDE6-394B-A39B-22627D8FB6E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100">
                <a:solidFill>
                  <a:schemeClr val="tx1"/>
                </a:solidFill>
              </a:defRPr>
            </a:lvl3pPr>
            <a:lvl4pPr>
              <a:defRPr sz="1100">
                <a:solidFill>
                  <a:schemeClr val="tx1"/>
                </a:solidFill>
              </a:defRPr>
            </a:lvl4pPr>
            <a:lvl5pPr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noProof="0" smtClean="0"/>
              <a:t>12/14/2019</a:t>
            </a:fld>
            <a:endParaRPr lang="en-US" noProof="0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‹nº›</a:t>
            </a:fld>
            <a:endParaRPr lang="en-US" noProof="0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9E345E4-E77C-484E-9FBB-E4EC71F085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3224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83ACCAC0-2C8A-CE43-8C55-22BB53C73920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noProof="0" smtClean="0"/>
              <a:t>12/14/2019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‹nº›</a:t>
            </a:fld>
            <a:endParaRPr lang="en-US" noProof="0" dirty="0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D4076461-FF7A-8843-B7F9-D041F3FB22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039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35FB147F-5DC4-B24C-B8CB-D3DA74290381}"/>
              </a:ext>
            </a:extLst>
          </p:cNvPr>
          <p:cNvSpPr/>
          <p:nvPr userDrawn="1"/>
        </p:nvSpPr>
        <p:spPr>
          <a:xfrm>
            <a:off x="1" y="34290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noProof="0" smtClean="0"/>
              <a:t>12/14/2019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‹nº›</a:t>
            </a:fld>
            <a:endParaRPr lang="en-US" noProof="0" dirty="0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B9308E97-4F89-394E-856A-5B4EFCB2E7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7279" y="193086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0BECA0-8817-964B-AEDB-A45669684C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9186" y="193086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EF399F4D-B67A-4C4B-BCF3-36FE110603F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1093" y="193086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08305C84-E25F-EC49-8F2B-4C0181FD3AB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57A1FCE-E6BF-3747-9D43-42DBA6656EC0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666773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B4B74C8-96E7-684F-91B9-8CE56CD10F1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236267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D522564E-B348-544F-A8E5-CFCAFA48B5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8890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12/14/2019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‹nº›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2297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12/14/2019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‹nº›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5BFC727-5650-B049-AA2A-2511C08FB35B}"/>
              </a:ext>
            </a:extLst>
          </p:cNvPr>
          <p:cNvSpPr/>
          <p:nvPr userDrawn="1"/>
        </p:nvSpPr>
        <p:spPr>
          <a:xfrm flipH="1">
            <a:off x="0" y="0"/>
            <a:ext cx="1195754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E700C598-C823-744D-BE16-5114B7625057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1BED569-C9C5-8F4D-A42A-ED4914579D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24550" y="633875"/>
            <a:ext cx="5632450" cy="5591175"/>
          </a:xfrm>
          <a:solidFill>
            <a:schemeClr val="tx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ACB6E588-2EB7-9A41-A93A-7757596EF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5754" y="942870"/>
            <a:ext cx="4157296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6C0FE70-F6BB-3D40-AD3C-E704CABE4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754" y="2281657"/>
            <a:ext cx="4157296" cy="3633471"/>
          </a:xfrm>
        </p:spPr>
        <p:txBody>
          <a:bodyPr>
            <a:normAutofit/>
          </a:bodyPr>
          <a:lstStyle>
            <a:lvl1pPr marL="0" indent="0">
              <a:buClr>
                <a:schemeClr val="tx1"/>
              </a:buClr>
              <a:buNone/>
              <a:defRPr sz="1600">
                <a:solidFill>
                  <a:schemeClr val="tx1"/>
                </a:solidFill>
              </a:defRPr>
            </a:lvl1pPr>
            <a:lvl2pPr marL="201168" indent="0"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2pPr>
            <a:lvl3pPr marL="38404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3pPr>
            <a:lvl4pPr marL="56692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4pPr>
            <a:lvl5pPr marL="74980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171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12/14/2019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‹nº›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AB10FFC-D586-994D-8D3D-F4042255CB72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C7B0C08A-E831-D242-B2CE-2DEB004F982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5C2191-88F7-4148-96FD-E129F707E038}"/>
              </a:ext>
            </a:extLst>
          </p:cNvPr>
          <p:cNvCxnSpPr/>
          <p:nvPr userDrawn="1"/>
        </p:nvCxnSpPr>
        <p:spPr>
          <a:xfrm>
            <a:off x="6818393" y="999565"/>
            <a:ext cx="0" cy="4858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1FB2196-E251-5A40-86F7-6092CEBFA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5460992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800"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ACD1B-0D9C-A547-98A0-D66C341D3D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540794" y="831286"/>
            <a:ext cx="4016206" cy="519542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/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/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/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/>
            </a:lvl5pPr>
          </a:lstStyle>
          <a:p>
            <a:pPr lvl="0"/>
            <a:r>
              <a:rPr lang="en-US" noProof="0"/>
              <a:t>Quote Goes Here</a:t>
            </a:r>
          </a:p>
        </p:txBody>
      </p:sp>
    </p:spTree>
    <p:extLst>
      <p:ext uri="{BB962C8B-B14F-4D97-AF65-F5344CB8AC3E}">
        <p14:creationId xmlns:p14="http://schemas.microsoft.com/office/powerpoint/2010/main" val="4184935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552108B-1F90-0044-A7D4-0956E919F29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noProof="0" smtClean="0"/>
              <a:t>12/14/2019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t>‹nº›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436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3" r:id="rId2"/>
    <p:sldLayoutId id="2147483675" r:id="rId3"/>
    <p:sldLayoutId id="2147483684" r:id="rId4"/>
    <p:sldLayoutId id="2147483678" r:id="rId5"/>
    <p:sldLayoutId id="2147483688" r:id="rId6"/>
    <p:sldLayoutId id="2147483679" r:id="rId7"/>
    <p:sldLayoutId id="2147483692" r:id="rId8"/>
    <p:sldLayoutId id="2147483691" r:id="rId9"/>
    <p:sldLayoutId id="2147483690" r:id="rId10"/>
    <p:sldLayoutId id="2147483689" r:id="rId11"/>
    <p:sldLayoutId id="214748368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drive.google.com/file/d/1xGsE07rZ3n9hDyShFTjn6PTvlGrAPact/view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47;p1">
            <a:extLst>
              <a:ext uri="{FF2B5EF4-FFF2-40B4-BE49-F238E27FC236}">
                <a16:creationId xmlns:a16="http://schemas.microsoft.com/office/drawing/2014/main" id="{09DEF30F-6BD7-49F2-B809-A50580CEF853}"/>
              </a:ext>
            </a:extLst>
          </p:cNvPr>
          <p:cNvSpPr txBox="1"/>
          <p:nvPr/>
        </p:nvSpPr>
        <p:spPr>
          <a:xfrm>
            <a:off x="633999" y="4550229"/>
            <a:ext cx="10909073" cy="105765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 lnSpcReduction="10000"/>
          </a:bodyPr>
          <a:lstStyle/>
          <a:p>
            <a:pPr marL="0" lvl="0" indent="0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spc="-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Integrantes</a:t>
            </a:r>
            <a:r>
              <a:rPr lang="en-US" sz="33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: </a:t>
            </a:r>
          </a:p>
          <a:p>
            <a:pPr marL="0" lvl="0" indent="0"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Nicolas Marcos, Fabio Machado e Allan Andrade</a:t>
            </a:r>
          </a:p>
        </p:txBody>
      </p:sp>
      <p:pic>
        <p:nvPicPr>
          <p:cNvPr id="13" name="Google Shape;146;p1">
            <a:extLst>
              <a:ext uri="{FF2B5EF4-FFF2-40B4-BE49-F238E27FC236}">
                <a16:creationId xmlns:a16="http://schemas.microsoft.com/office/drawing/2014/main" id="{4FB22597-5B32-4A96-9F4C-395583FDF6ED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24891" y="640080"/>
            <a:ext cx="4803648" cy="3602736"/>
          </a:xfrm>
          <a:prstGeom prst="rect">
            <a:avLst/>
          </a:prstGeom>
          <a:noFill/>
        </p:spPr>
      </p:pic>
      <p:pic>
        <p:nvPicPr>
          <p:cNvPr id="1030" name="Picture 6" descr="Resultado de imagem para splunk png">
            <a:extLst>
              <a:ext uri="{FF2B5EF4-FFF2-40B4-BE49-F238E27FC236}">
                <a16:creationId xmlns:a16="http://schemas.microsoft.com/office/drawing/2014/main" id="{EFBB0BC9-A379-42A1-B232-12B1C78E3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75" y="1706380"/>
            <a:ext cx="4859823" cy="147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B7204C4-2854-4A87-B1EC-9C1C50B66FF7}"/>
              </a:ext>
            </a:extLst>
          </p:cNvPr>
          <p:cNvSpPr/>
          <p:nvPr/>
        </p:nvSpPr>
        <p:spPr>
          <a:xfrm>
            <a:off x="6088535" y="1074821"/>
            <a:ext cx="45719" cy="251861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365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30C0813-1251-4127-9CE8-0A7FCB785139}"/>
              </a:ext>
            </a:extLst>
          </p:cNvPr>
          <p:cNvSpPr/>
          <p:nvPr/>
        </p:nvSpPr>
        <p:spPr>
          <a:xfrm>
            <a:off x="761720" y="725227"/>
            <a:ext cx="10668560" cy="5407546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Google Shape;160;p2">
            <a:extLst>
              <a:ext uri="{FF2B5EF4-FFF2-40B4-BE49-F238E27FC236}">
                <a16:creationId xmlns:a16="http://schemas.microsoft.com/office/drawing/2014/main" id="{EE65234E-C116-470F-B9DD-05C1799C65D4}"/>
              </a:ext>
            </a:extLst>
          </p:cNvPr>
          <p:cNvSpPr txBox="1"/>
          <p:nvPr/>
        </p:nvSpPr>
        <p:spPr>
          <a:xfrm>
            <a:off x="761720" y="3429000"/>
            <a:ext cx="8205214" cy="79635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16500" tIns="16500" rIns="16500" bIns="16500" anchor="ctr" anchorCtr="0">
            <a:noAutofit/>
          </a:bodyPr>
          <a:lstStyle/>
          <a:p>
            <a:pPr marL="457200" marR="0" lvl="0" indent="-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 panose="020B0604020202020204" pitchFamily="34" charset="0"/>
              <a:buChar char="•"/>
            </a:pPr>
            <a:r>
              <a:rPr lang="pt-BR" sz="2600" b="0" i="0" strike="noStrike" cap="none" dirty="0">
                <a:latin typeface="Sorts Mill Goudy"/>
                <a:ea typeface="Sorts Mill Goudy"/>
                <a:cs typeface="Sorts Mill Goudy"/>
                <a:sym typeface="Sorts Mill Goudy"/>
              </a:rPr>
              <a:t>Standard </a:t>
            </a:r>
            <a:r>
              <a:rPr lang="pt-BR" sz="2600" b="0" i="0" strike="noStrike" cap="none" dirty="0" err="1">
                <a:latin typeface="Sorts Mill Goudy"/>
                <a:ea typeface="Sorts Mill Goudy"/>
                <a:cs typeface="Sorts Mill Goudy"/>
                <a:sym typeface="Sorts Mill Goudy"/>
              </a:rPr>
              <a:t>Splunk</a:t>
            </a:r>
            <a:r>
              <a:rPr lang="pt-BR" sz="2600" b="0" i="0" strike="noStrike" cap="none" dirty="0">
                <a:latin typeface="Sorts Mill Goudy"/>
                <a:ea typeface="Sorts Mill Goudy"/>
                <a:cs typeface="Sorts Mill Goudy"/>
                <a:sym typeface="Sorts Mill Goudy"/>
              </a:rPr>
              <a:t> Enterprise </a:t>
            </a:r>
            <a:r>
              <a:rPr lang="pt-BR" sz="2600" b="0" i="0" strike="noStrike" cap="none" dirty="0" err="1">
                <a:latin typeface="Sorts Mill Goudy"/>
                <a:ea typeface="Sorts Mill Goudy"/>
                <a:cs typeface="Sorts Mill Goudy"/>
                <a:sym typeface="Sorts Mill Goudy"/>
              </a:rPr>
              <a:t>License</a:t>
            </a:r>
            <a:r>
              <a:rPr lang="pt-BR" sz="2600" b="0" i="0" strike="noStrike" cap="none" dirty="0">
                <a:latin typeface="Sorts Mill Goudy"/>
                <a:ea typeface="Sorts Mill Goudy"/>
                <a:cs typeface="Sorts Mill Goudy"/>
                <a:sym typeface="Sorts Mill Goudy"/>
              </a:rPr>
              <a:t> -</a:t>
            </a:r>
            <a:r>
              <a:rPr lang="pt-BR" sz="2600" b="0" i="0" strike="noStrike" cap="none" dirty="0" err="1">
                <a:latin typeface="Sorts Mill Goudy"/>
                <a:ea typeface="Sorts Mill Goudy"/>
                <a:cs typeface="Sorts Mill Goudy"/>
                <a:sym typeface="Sorts Mill Goudy"/>
              </a:rPr>
              <a:t>On</a:t>
            </a:r>
            <a:r>
              <a:rPr lang="pt-BR" sz="2600" b="0" i="0" strike="noStrike" cap="none" dirty="0"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pt-BR" sz="2600" b="0" i="0" strike="noStrike" cap="none" dirty="0" err="1">
                <a:latin typeface="Sorts Mill Goudy"/>
                <a:ea typeface="Sorts Mill Goudy"/>
                <a:cs typeface="Sorts Mill Goudy"/>
                <a:sym typeface="Sorts Mill Goudy"/>
              </a:rPr>
              <a:t>Premise</a:t>
            </a:r>
            <a:endParaRPr lang="pt-BR" sz="2600" b="0" i="0" strike="noStrike" cap="none" dirty="0">
              <a:latin typeface="Sorts Mill Goudy"/>
              <a:ea typeface="Sorts Mill Goudy"/>
              <a:cs typeface="Sorts Mill Goudy"/>
            </a:endParaRPr>
          </a:p>
          <a:p>
            <a:pPr marL="457200" marR="0" lvl="0" indent="-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 panose="020B0604020202020204" pitchFamily="34" charset="0"/>
              <a:buChar char="•"/>
            </a:pPr>
            <a:endParaRPr lang="pt-BR" sz="2600" dirty="0">
              <a:latin typeface="Sorts Mill Goudy"/>
              <a:ea typeface="Sorts Mill Goudy"/>
              <a:cs typeface="Sorts Mill Goudy"/>
            </a:endParaRPr>
          </a:p>
          <a:p>
            <a:pPr marL="457200" indent="-457200">
              <a:lnSpc>
                <a:spcPct val="90000"/>
              </a:lnSpc>
              <a:buClr>
                <a:schemeClr val="lt1"/>
              </a:buClr>
              <a:buSzPts val="2600"/>
              <a:buFont typeface="Arial" panose="020B0604020202020204" pitchFamily="34" charset="0"/>
              <a:buChar char="•"/>
            </a:pPr>
            <a:r>
              <a:rPr lang="pt-BR" sz="2600" dirty="0">
                <a:latin typeface="Sorts Mill Goudy"/>
                <a:ea typeface="Sorts Mill Goudy"/>
                <a:cs typeface="Sorts Mill Goudy"/>
                <a:sym typeface="Sorts Mill Goudy"/>
              </a:rPr>
              <a:t>Standard </a:t>
            </a:r>
            <a:r>
              <a:rPr lang="pt-BR" sz="2600" dirty="0" err="1">
                <a:latin typeface="Sorts Mill Goudy"/>
                <a:ea typeface="Sorts Mill Goudy"/>
                <a:cs typeface="Sorts Mill Goudy"/>
                <a:sym typeface="Sorts Mill Goudy"/>
              </a:rPr>
              <a:t>Splunk</a:t>
            </a:r>
            <a:r>
              <a:rPr lang="pt-BR" sz="2600" dirty="0">
                <a:latin typeface="Sorts Mill Goudy"/>
                <a:ea typeface="Sorts Mill Goudy"/>
                <a:cs typeface="Sorts Mill Goudy"/>
                <a:sym typeface="Sorts Mill Goudy"/>
              </a:rPr>
              <a:t> Enterprise </a:t>
            </a:r>
            <a:r>
              <a:rPr lang="pt-BR" sz="2600" dirty="0" err="1">
                <a:latin typeface="Sorts Mill Goudy"/>
                <a:ea typeface="Sorts Mill Goudy"/>
                <a:cs typeface="Sorts Mill Goudy"/>
                <a:sym typeface="Sorts Mill Goudy"/>
              </a:rPr>
              <a:t>License</a:t>
            </a:r>
            <a:r>
              <a:rPr lang="pt-BR" sz="2600" dirty="0">
                <a:latin typeface="Sorts Mill Goudy"/>
                <a:ea typeface="Sorts Mill Goudy"/>
                <a:cs typeface="Sorts Mill Goudy"/>
                <a:sym typeface="Sorts Mill Goudy"/>
              </a:rPr>
              <a:t> – Cloud</a:t>
            </a:r>
            <a:endParaRPr lang="pt-BR" sz="2600" dirty="0">
              <a:latin typeface="Sorts Mill Goudy"/>
              <a:ea typeface="Sorts Mill Goudy"/>
              <a:cs typeface="Sorts Mill Goudy"/>
            </a:endParaRPr>
          </a:p>
          <a:p>
            <a:pPr marL="457200" indent="-457200">
              <a:lnSpc>
                <a:spcPct val="90000"/>
              </a:lnSpc>
              <a:buClr>
                <a:schemeClr val="lt1"/>
              </a:buClr>
              <a:buSzPts val="2600"/>
              <a:buFont typeface="Arial" panose="020B0604020202020204" pitchFamily="34" charset="0"/>
              <a:buChar char="•"/>
            </a:pPr>
            <a:endParaRPr lang="pt-BR" sz="2600" dirty="0">
              <a:latin typeface="Sorts Mill Goudy"/>
            </a:endParaRPr>
          </a:p>
          <a:p>
            <a:pPr marL="457200" indent="-457200">
              <a:lnSpc>
                <a:spcPct val="90000"/>
              </a:lnSpc>
              <a:buClr>
                <a:schemeClr val="lt1"/>
              </a:buClr>
              <a:buSzPts val="2600"/>
              <a:buFont typeface="Arial" panose="020B0604020202020204" pitchFamily="34" charset="0"/>
              <a:buChar char="•"/>
            </a:pPr>
            <a:r>
              <a:rPr lang="en-US" sz="2800" dirty="0">
                <a:latin typeface="Sorts Mill Goudy"/>
                <a:ea typeface="Sorts Mill Goudy"/>
                <a:cs typeface="Sorts Mill Goudy"/>
                <a:sym typeface="Sorts Mill Goudy"/>
              </a:rPr>
              <a:t>Enterprise Trial License e Sales Trial License</a:t>
            </a:r>
            <a:endParaRPr lang="en-US" sz="2800" dirty="0">
              <a:latin typeface="Sorts Mill Goudy"/>
              <a:ea typeface="Sorts Mill Goudy"/>
              <a:cs typeface="Sorts Mill Goudy"/>
            </a:endParaRPr>
          </a:p>
          <a:p>
            <a:pPr marL="457200" indent="-457200">
              <a:lnSpc>
                <a:spcPct val="90000"/>
              </a:lnSpc>
              <a:buClr>
                <a:schemeClr val="lt1"/>
              </a:buClr>
              <a:buSzPts val="2600"/>
              <a:buFont typeface="Arial" panose="020B0604020202020204" pitchFamily="34" charset="0"/>
              <a:buChar char="•"/>
            </a:pPr>
            <a:endParaRPr lang="en-US" sz="2800" dirty="0">
              <a:latin typeface="Sorts Mill Goudy"/>
              <a:ea typeface="Sorts Mill Goudy"/>
              <a:cs typeface="Sorts Mill Goudy"/>
            </a:endParaRPr>
          </a:p>
          <a:p>
            <a:pPr marL="457200" indent="-457200">
              <a:lnSpc>
                <a:spcPct val="90000"/>
              </a:lnSpc>
              <a:buClr>
                <a:schemeClr val="lt1"/>
              </a:buClr>
              <a:buSzPts val="2600"/>
              <a:buFont typeface="Arial" panose="020B0604020202020204" pitchFamily="34" charset="0"/>
              <a:buChar char="•"/>
            </a:pPr>
            <a:r>
              <a:rPr lang="pt-BR" sz="2800" dirty="0" err="1">
                <a:latin typeface="Sorts Mill Goudy"/>
                <a:ea typeface="Sorts Mill Goudy"/>
                <a:cs typeface="Sorts Mill Goudy"/>
                <a:sym typeface="Sorts Mill Goudy"/>
              </a:rPr>
              <a:t>Dev</a:t>
            </a:r>
            <a:r>
              <a:rPr lang="pt-BR" sz="2800" dirty="0">
                <a:latin typeface="Sorts Mill Goudy"/>
                <a:ea typeface="Sorts Mill Goudy"/>
                <a:cs typeface="Sorts Mill Goudy"/>
                <a:sym typeface="Sorts Mill Goudy"/>
              </a:rPr>
              <a:t>/Test </a:t>
            </a:r>
            <a:r>
              <a:rPr lang="pt-BR" sz="2800" dirty="0" err="1">
                <a:latin typeface="Sorts Mill Goudy"/>
                <a:ea typeface="Sorts Mill Goudy"/>
                <a:cs typeface="Sorts Mill Goudy"/>
                <a:sym typeface="Sorts Mill Goudy"/>
              </a:rPr>
              <a:t>License</a:t>
            </a:r>
            <a:endParaRPr lang="pt-BR" sz="2800" dirty="0">
              <a:latin typeface="Sorts Mill Goudy"/>
              <a:ea typeface="Sorts Mill Goudy"/>
              <a:cs typeface="Sorts Mill Goudy"/>
            </a:endParaRPr>
          </a:p>
          <a:p>
            <a:pPr marL="457200" indent="-457200">
              <a:lnSpc>
                <a:spcPct val="90000"/>
              </a:lnSpc>
              <a:buClr>
                <a:schemeClr val="lt1"/>
              </a:buClr>
              <a:buSzPts val="2600"/>
              <a:buFont typeface="Arial" panose="020B0604020202020204" pitchFamily="34" charset="0"/>
              <a:buChar char="•"/>
            </a:pPr>
            <a:endParaRPr lang="pt-BR" sz="2800" dirty="0">
              <a:latin typeface="Sorts Mill Goudy"/>
              <a:ea typeface="Sorts Mill Goudy"/>
              <a:cs typeface="Sorts Mill Goudy"/>
            </a:endParaRPr>
          </a:p>
          <a:p>
            <a:pPr marL="457200" indent="-457200">
              <a:lnSpc>
                <a:spcPct val="90000"/>
              </a:lnSpc>
              <a:buClr>
                <a:schemeClr val="lt1"/>
              </a:buClr>
              <a:buSzPts val="2600"/>
              <a:buFont typeface="Arial" panose="020B0604020202020204" pitchFamily="34" charset="0"/>
              <a:buChar char="•"/>
            </a:pPr>
            <a:r>
              <a:rPr lang="pt-BR" sz="2800" dirty="0" err="1">
                <a:latin typeface="Sorts Mill Goudy"/>
                <a:ea typeface="Sorts Mill Goudy"/>
                <a:cs typeface="Sorts Mill Goudy"/>
                <a:sym typeface="Sorts Mill Goudy"/>
              </a:rPr>
              <a:t>Free</a:t>
            </a:r>
            <a:r>
              <a:rPr lang="pt-BR" sz="2800" dirty="0">
                <a:latin typeface="Sorts Mill Goudy"/>
                <a:ea typeface="Sorts Mill Goudy"/>
                <a:cs typeface="Sorts Mill Goudy"/>
                <a:sym typeface="Sorts Mill Goudy"/>
              </a:rPr>
              <a:t> </a:t>
            </a:r>
            <a:r>
              <a:rPr lang="pt-BR" sz="2800" dirty="0" err="1">
                <a:latin typeface="Sorts Mill Goudy"/>
                <a:ea typeface="Sorts Mill Goudy"/>
                <a:cs typeface="Sorts Mill Goudy"/>
                <a:sym typeface="Sorts Mill Goudy"/>
              </a:rPr>
              <a:t>License</a:t>
            </a:r>
            <a:endParaRPr lang="pt-BR" sz="2800" dirty="0">
              <a:latin typeface="Sorts Mill Goudy"/>
              <a:ea typeface="Sorts Mill Goudy"/>
              <a:cs typeface="Sorts Mill Goudy"/>
            </a:endParaRPr>
          </a:p>
          <a:p>
            <a:pPr>
              <a:lnSpc>
                <a:spcPct val="90000"/>
              </a:lnSpc>
              <a:buClr>
                <a:schemeClr val="lt1"/>
              </a:buClr>
              <a:buSzPts val="2600"/>
            </a:pPr>
            <a:endParaRPr lang="en-US" sz="2800" dirty="0">
              <a:latin typeface="Sorts Mill Goudy"/>
              <a:ea typeface="Sorts Mill Goudy"/>
              <a:cs typeface="Sorts Mill Goudy"/>
            </a:endParaRPr>
          </a:p>
          <a:p>
            <a:pPr>
              <a:lnSpc>
                <a:spcPct val="90000"/>
              </a:lnSpc>
              <a:buClr>
                <a:schemeClr val="lt1"/>
              </a:buClr>
              <a:buSzPts val="2600"/>
            </a:pPr>
            <a:endParaRPr lang="pt-BR" sz="2800" dirty="0"/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Sorts Mill Goudy"/>
              <a:buNone/>
            </a:pPr>
            <a:endParaRPr sz="2600" b="0" i="0" strike="noStrike" cap="none" dirty="0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7" name="Google Shape;169;p2">
            <a:extLst>
              <a:ext uri="{FF2B5EF4-FFF2-40B4-BE49-F238E27FC236}">
                <a16:creationId xmlns:a16="http://schemas.microsoft.com/office/drawing/2014/main" id="{BF00C392-6B32-4012-9A2B-CB76A90969F2}"/>
              </a:ext>
            </a:extLst>
          </p:cNvPr>
          <p:cNvSpPr/>
          <p:nvPr/>
        </p:nvSpPr>
        <p:spPr>
          <a:xfrm>
            <a:off x="761720" y="725227"/>
            <a:ext cx="359498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u="sng" strike="noStrike" cap="none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Arial"/>
                <a:cs typeface="Arial"/>
                <a:sym typeface="Arial"/>
              </a:rPr>
              <a:t>Licenciamento</a:t>
            </a:r>
            <a:endParaRPr sz="3600" b="1" u="sng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CE91128-D680-4D73-8B8A-F32896C7D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974" y="3429000"/>
            <a:ext cx="3231769" cy="260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898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EC3DC0-12E3-4B1A-A6F8-97613A147A27}"/>
              </a:ext>
            </a:extLst>
          </p:cNvPr>
          <p:cNvSpPr/>
          <p:nvPr/>
        </p:nvSpPr>
        <p:spPr>
          <a:xfrm>
            <a:off x="824247" y="766408"/>
            <a:ext cx="23775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b="1" u="sng" spc="-5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+mj-ea"/>
                <a:cs typeface="Arial"/>
              </a:rPr>
              <a:t>Relatórios</a:t>
            </a:r>
          </a:p>
        </p:txBody>
      </p:sp>
      <p:sp>
        <p:nvSpPr>
          <p:cNvPr id="9" name="Google Shape;284;p10">
            <a:extLst>
              <a:ext uri="{FF2B5EF4-FFF2-40B4-BE49-F238E27FC236}">
                <a16:creationId xmlns:a16="http://schemas.microsoft.com/office/drawing/2014/main" id="{730B0A55-E773-4A10-8815-D4C3A2E2C649}"/>
              </a:ext>
            </a:extLst>
          </p:cNvPr>
          <p:cNvSpPr/>
          <p:nvPr/>
        </p:nvSpPr>
        <p:spPr>
          <a:xfrm>
            <a:off x="572503" y="1556084"/>
            <a:ext cx="10945729" cy="8890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dirty="0" err="1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Splunk</a:t>
            </a:r>
            <a:r>
              <a:rPr lang="pt-BR" sz="2600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 possibilita que o usuário crie os seus próprios relatórios baseados em vários tipos de gráficos</a:t>
            </a:r>
            <a:endParaRPr sz="2600" dirty="0">
              <a:solidFill>
                <a:srgbClr val="000000"/>
              </a:solidFill>
              <a:latin typeface="Arial" panose="020B0604020202020204" pitchFamily="34" charset="0"/>
              <a:ea typeface="Sorts Mill Goudy"/>
              <a:cs typeface="Arial" panose="020B0604020202020204" pitchFamily="34" charset="0"/>
              <a:sym typeface="Sorts Mill Goudy"/>
            </a:endParaRPr>
          </a:p>
        </p:txBody>
      </p:sp>
      <p:pic>
        <p:nvPicPr>
          <p:cNvPr id="10" name="Google Shape;287;p10">
            <a:extLst>
              <a:ext uri="{FF2B5EF4-FFF2-40B4-BE49-F238E27FC236}">
                <a16:creationId xmlns:a16="http://schemas.microsoft.com/office/drawing/2014/main" id="{E3DAF8C2-EB7D-4D33-A965-402C1823296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767" y="2588527"/>
            <a:ext cx="6721643" cy="4038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6" name="Picture 2" descr="Resultado de imagem para splunk">
            <a:extLst>
              <a:ext uri="{FF2B5EF4-FFF2-40B4-BE49-F238E27FC236}">
                <a16:creationId xmlns:a16="http://schemas.microsoft.com/office/drawing/2014/main" id="{560AE276-375D-491C-B37B-72530299A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409" y="3192379"/>
            <a:ext cx="5277791" cy="309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626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3BB988-3340-4797-A2B0-EC1CBB477CC1}"/>
              </a:ext>
            </a:extLst>
          </p:cNvPr>
          <p:cNvSpPr/>
          <p:nvPr/>
        </p:nvSpPr>
        <p:spPr>
          <a:xfrm>
            <a:off x="657726" y="641684"/>
            <a:ext cx="10983558" cy="55986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Google Shape;300;p12">
            <a:extLst>
              <a:ext uri="{FF2B5EF4-FFF2-40B4-BE49-F238E27FC236}">
                <a16:creationId xmlns:a16="http://schemas.microsoft.com/office/drawing/2014/main" id="{41AD08A0-66CE-4494-984A-50D851C5386B}"/>
              </a:ext>
            </a:extLst>
          </p:cNvPr>
          <p:cNvSpPr txBox="1">
            <a:spLocks/>
          </p:cNvSpPr>
          <p:nvPr/>
        </p:nvSpPr>
        <p:spPr>
          <a:xfrm>
            <a:off x="-2774386" y="479368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 dist="25">
              <a:srgbClr val="000000"/>
            </a:outerShdw>
          </a:effectLst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buClr>
                <a:schemeClr val="lt1"/>
              </a:buClr>
              <a:buSzPts val="4600"/>
              <a:buFont typeface="Bodoni"/>
              <a:buNone/>
            </a:pPr>
            <a:r>
              <a:rPr lang="pt-BR" sz="3600" b="1" u="sng" dirty="0">
                <a:solidFill>
                  <a:srgbClr val="FFC000"/>
                </a:solidFill>
                <a:latin typeface="Arial"/>
                <a:cs typeface="Arial"/>
              </a:rPr>
              <a:t>Escalabilidade</a:t>
            </a:r>
          </a:p>
        </p:txBody>
      </p:sp>
      <p:sp>
        <p:nvSpPr>
          <p:cNvPr id="9" name="Google Shape;301;p12">
            <a:extLst>
              <a:ext uri="{FF2B5EF4-FFF2-40B4-BE49-F238E27FC236}">
                <a16:creationId xmlns:a16="http://schemas.microsoft.com/office/drawing/2014/main" id="{AAD7EEBE-CE6D-4575-9725-C8C6C9301798}"/>
              </a:ext>
            </a:extLst>
          </p:cNvPr>
          <p:cNvSpPr/>
          <p:nvPr/>
        </p:nvSpPr>
        <p:spPr>
          <a:xfrm>
            <a:off x="795501" y="1994235"/>
            <a:ext cx="10353762" cy="241908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 err="1">
                <a:solidFill>
                  <a:srgbClr val="000000"/>
                </a:solidFill>
                <a:latin typeface="Arial" panose="020B0604020202020204" pitchFamily="34" charset="0"/>
                <a:ea typeface="Bodoni"/>
                <a:cs typeface="Arial" panose="020B0604020202020204" pitchFamily="34" charset="0"/>
                <a:sym typeface="Bodoni"/>
              </a:rPr>
              <a:t>Splunk</a:t>
            </a:r>
            <a:r>
              <a:rPr lang="pt-BR" sz="2800" dirty="0">
                <a:solidFill>
                  <a:srgbClr val="000000"/>
                </a:solidFill>
                <a:latin typeface="Arial" panose="020B0604020202020204" pitchFamily="34" charset="0"/>
                <a:ea typeface="Bodoni"/>
                <a:cs typeface="Arial" panose="020B0604020202020204" pitchFamily="34" charset="0"/>
                <a:sym typeface="Bodoni"/>
              </a:rPr>
              <a:t> poderá iniciar os testes em laptops e depois migrar para máquinas maiores já que o produto tem escalabilidade horizontal ou linear, ou seja, pode operar bem com várias máquinas pequenas (hardware commodity) e não possui </a:t>
            </a:r>
            <a:r>
              <a:rPr lang="pt-BR" sz="2800" dirty="0" err="1">
                <a:solidFill>
                  <a:srgbClr val="000000"/>
                </a:solidFill>
                <a:latin typeface="Arial" panose="020B0604020202020204" pitchFamily="34" charset="0"/>
                <a:ea typeface="Bodoni"/>
                <a:cs typeface="Arial" panose="020B0604020202020204" pitchFamily="34" charset="0"/>
                <a:sym typeface="Bodoni"/>
              </a:rPr>
              <a:t>back-end</a:t>
            </a:r>
            <a:r>
              <a:rPr lang="pt-BR" sz="2800" dirty="0">
                <a:solidFill>
                  <a:srgbClr val="000000"/>
                </a:solidFill>
                <a:latin typeface="Arial" panose="020B0604020202020204" pitchFamily="34" charset="0"/>
                <a:ea typeface="Bodoni"/>
                <a:cs typeface="Arial" panose="020B0604020202020204" pitchFamily="34" charset="0"/>
                <a:sym typeface="Bodoni"/>
              </a:rPr>
              <a:t> o que torna o </a:t>
            </a:r>
            <a:r>
              <a:rPr lang="pt-BR" sz="2800" dirty="0" err="1">
                <a:solidFill>
                  <a:srgbClr val="000000"/>
                </a:solidFill>
                <a:latin typeface="Arial" panose="020B0604020202020204" pitchFamily="34" charset="0"/>
                <a:ea typeface="Bodoni"/>
                <a:cs typeface="Arial" panose="020B0604020202020204" pitchFamily="34" charset="0"/>
                <a:sym typeface="Bodoni"/>
              </a:rPr>
              <a:t>Splunk</a:t>
            </a:r>
            <a:r>
              <a:rPr lang="pt-BR" sz="2800" dirty="0">
                <a:solidFill>
                  <a:srgbClr val="000000"/>
                </a:solidFill>
                <a:latin typeface="Arial" panose="020B0604020202020204" pitchFamily="34" charset="0"/>
                <a:ea typeface="Bodoni"/>
                <a:cs typeface="Arial" panose="020B0604020202020204" pitchFamily="34" charset="0"/>
                <a:sym typeface="Bodoni"/>
              </a:rPr>
              <a:t> disponível em várias plataformas. </a:t>
            </a:r>
            <a:endParaRPr lang="pt-BR" sz="2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09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7C633-6FA1-4FBC-8E61-54FEB4587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b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Conclusão</a:t>
            </a:r>
            <a:endParaRPr lang="en-US" sz="3600" b="1" u="sng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69AA2-97D6-4693-9E8A-BEBB49A5C6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15533" y="2245251"/>
            <a:ext cx="5711810" cy="3941540"/>
          </a:xfrm>
        </p:spPr>
        <p:txBody>
          <a:bodyPr/>
          <a:lstStyle/>
          <a:p>
            <a:r>
              <a:rPr lang="pt-BR" sz="2400" b="1" dirty="0" err="1">
                <a:latin typeface="Arial" panose="020B0604020202020204" pitchFamily="34" charset="0"/>
                <a:ea typeface="Bodoni"/>
                <a:cs typeface="Arial" panose="020B0604020202020204" pitchFamily="34" charset="0"/>
                <a:sym typeface="Bodoni"/>
              </a:rPr>
              <a:t>Splunk</a:t>
            </a:r>
            <a:r>
              <a:rPr lang="pt-BR" sz="2400" b="1" dirty="0">
                <a:latin typeface="Arial" panose="020B0604020202020204" pitchFamily="34" charset="0"/>
                <a:ea typeface="Bodoni"/>
                <a:cs typeface="Arial" panose="020B0604020202020204" pitchFamily="34" charset="0"/>
                <a:sym typeface="Bodoni"/>
              </a:rPr>
              <a:t> é uma ferramenta poderosa para monitorar diferentes desempenhos de infraestrutura, criar soluções, painéis, relatórios e alertas com facilidade além de gerenciar qualquer sistema com todos os logs armazenados dinamicamente.. 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26" name="Content Placeholder 19" descr="A woman sitting at a table in front of a computer working late into the night">
            <a:extLst>
              <a:ext uri="{FF2B5EF4-FFF2-40B4-BE49-F238E27FC236}">
                <a16:creationId xmlns:a16="http://schemas.microsoft.com/office/drawing/2014/main" id="{16B11D6C-8BFF-1A47-AD21-B0E21DE6AF28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838" y="642027"/>
            <a:ext cx="4589462" cy="5544764"/>
          </a:xfrm>
        </p:spPr>
      </p:pic>
    </p:spTree>
    <p:extLst>
      <p:ext uri="{BB962C8B-B14F-4D97-AF65-F5344CB8AC3E}">
        <p14:creationId xmlns:p14="http://schemas.microsoft.com/office/powerpoint/2010/main" val="1494765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1F19B67-8C4D-4FDD-BBDE-952B80E4263A}"/>
              </a:ext>
            </a:extLst>
          </p:cNvPr>
          <p:cNvSpPr/>
          <p:nvPr/>
        </p:nvSpPr>
        <p:spPr>
          <a:xfrm>
            <a:off x="635001" y="3897268"/>
            <a:ext cx="10575542" cy="235748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353100-3076-4726-B6E8-AE7CD2CC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Obrigado</a:t>
            </a:r>
            <a:r>
              <a:rPr lang="en-US" dirty="0"/>
              <a:t>!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AEC0676-36E0-374F-8480-880FE68CC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Perguntas</a:t>
            </a:r>
            <a:r>
              <a:rPr lang="en-US" dirty="0"/>
              <a:t>?</a:t>
            </a:r>
          </a:p>
        </p:txBody>
      </p:sp>
      <p:pic>
        <p:nvPicPr>
          <p:cNvPr id="25" name="Picture Placeholder 24" descr="Group of people at a meeting">
            <a:extLst>
              <a:ext uri="{FF2B5EF4-FFF2-40B4-BE49-F238E27FC236}">
                <a16:creationId xmlns:a16="http://schemas.microsoft.com/office/drawing/2014/main" id="{8DFFB7C0-8017-5C49-82B9-22CA9BCE813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001" y="603250"/>
            <a:ext cx="10921998" cy="3294019"/>
          </a:xfrm>
        </p:spPr>
      </p:pic>
      <p:pic>
        <p:nvPicPr>
          <p:cNvPr id="9220" name="Picture 4" descr="Aplicativos Splunk">
            <a:extLst>
              <a:ext uri="{FF2B5EF4-FFF2-40B4-BE49-F238E27FC236}">
                <a16:creationId xmlns:a16="http://schemas.microsoft.com/office/drawing/2014/main" id="{9DFFFBF6-07A6-49DF-B969-FE3954BE1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819" y="3897268"/>
            <a:ext cx="5503180" cy="2357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217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016" y="428772"/>
            <a:ext cx="5146353" cy="1292750"/>
          </a:xfrm>
        </p:spPr>
        <p:txBody>
          <a:bodyPr/>
          <a:lstStyle/>
          <a:p>
            <a:r>
              <a:rPr lang="pt-BR" sz="3600" b="1" u="sng" cap="none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Sorts Mill Goudy"/>
              </a:rPr>
              <a:t>Conhecendo</a:t>
            </a:r>
            <a:r>
              <a:rPr lang="pt-BR" b="1" dirty="0">
                <a:solidFill>
                  <a:schemeClr val="accent2">
                    <a:lumMod val="25000"/>
                  </a:schemeClr>
                </a:solidFill>
                <a:latin typeface="Arial" panose="020B0604020202020204" pitchFamily="34" charset="0"/>
                <a:ea typeface="Sorts Mill Goudy"/>
                <a:cs typeface="Arial" panose="020B0604020202020204" pitchFamily="34" charset="0"/>
                <a:sym typeface="Sorts Mill Goudy"/>
              </a:rPr>
              <a:t> </a:t>
            </a:r>
            <a:r>
              <a:rPr lang="pt-BR" sz="3600" b="1" u="sng" cap="none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Sorts Mill Goudy"/>
              </a:rPr>
              <a:t>o </a:t>
            </a:r>
            <a:r>
              <a:rPr lang="pt-BR" sz="3600" b="1" u="sng" cap="none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Sorts Mill Goudy"/>
              </a:rPr>
              <a:t>Splunk</a:t>
            </a:r>
            <a:endParaRPr lang="en-US" sz="3600" b="1" u="sng" cap="none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AD2D38-81EC-44BF-BBE6-9759707D5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180" y="641684"/>
            <a:ext cx="5751944" cy="5582903"/>
          </a:xfrm>
          <a:prstGeom prst="rect">
            <a:avLst/>
          </a:prstGeom>
        </p:spPr>
      </p:pic>
      <p:sp>
        <p:nvSpPr>
          <p:cNvPr id="11" name="Google Shape;181;p3">
            <a:extLst>
              <a:ext uri="{FF2B5EF4-FFF2-40B4-BE49-F238E27FC236}">
                <a16:creationId xmlns:a16="http://schemas.microsoft.com/office/drawing/2014/main" id="{70C391C9-1EB3-4996-A085-E5E1BDB8FB17}"/>
              </a:ext>
            </a:extLst>
          </p:cNvPr>
          <p:cNvSpPr txBox="1"/>
          <p:nvPr/>
        </p:nvSpPr>
        <p:spPr>
          <a:xfrm>
            <a:off x="-347374" y="2934800"/>
            <a:ext cx="6232743" cy="133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1061475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rts Mill Goudy"/>
              <a:buNone/>
            </a:pPr>
            <a:r>
              <a:rPr lang="pt-BR" dirty="0">
                <a:sym typeface="Sorts Mill Goudy"/>
              </a:rPr>
              <a:t>O </a:t>
            </a:r>
            <a:r>
              <a:rPr lang="pt-BR" dirty="0" err="1">
                <a:sym typeface="Sorts Mill Goudy"/>
              </a:rPr>
              <a:t>Splunk</a:t>
            </a:r>
            <a:r>
              <a:rPr lang="pt-BR" dirty="0">
                <a:sym typeface="Sorts Mill Goudy"/>
              </a:rPr>
              <a:t> é o mecanismo de coleta, indexação e reconhecimento automático de padrões de informação considerada como dado de máquina.</a:t>
            </a:r>
          </a:p>
        </p:txBody>
      </p:sp>
      <p:sp>
        <p:nvSpPr>
          <p:cNvPr id="13" name="Google Shape;178;p3">
            <a:extLst>
              <a:ext uri="{FF2B5EF4-FFF2-40B4-BE49-F238E27FC236}">
                <a16:creationId xmlns:a16="http://schemas.microsoft.com/office/drawing/2014/main" id="{932D62A1-E739-4BB3-B4DD-164B32B24366}"/>
              </a:ext>
            </a:extLst>
          </p:cNvPr>
          <p:cNvSpPr txBox="1"/>
          <p:nvPr/>
        </p:nvSpPr>
        <p:spPr>
          <a:xfrm>
            <a:off x="-275185" y="1508610"/>
            <a:ext cx="6232744" cy="1337309"/>
          </a:xfrm>
          <a:prstGeom prst="rect">
            <a:avLst/>
          </a:prstGeom>
          <a:noFill/>
          <a:ln>
            <a:noFill/>
          </a:ln>
          <a:effectLst>
            <a:outerShdw blurRad="57150" dist="19050" dir="3960000" algn="bl" rotWithShape="0">
              <a:srgbClr val="000000"/>
            </a:outerShdw>
          </a:effectLst>
        </p:spPr>
        <p:txBody>
          <a:bodyPr spcFirstLastPara="1" wrap="square" lIns="1061475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orts Mill Goudy"/>
              <a:buNone/>
            </a:pPr>
            <a:r>
              <a:rPr lang="pt-BR" dirty="0">
                <a:sym typeface="Sorts Mill Goudy"/>
              </a:rPr>
              <a:t>O </a:t>
            </a:r>
            <a:r>
              <a:rPr lang="pt-BR" dirty="0" err="1">
                <a:sym typeface="Sorts Mill Goudy"/>
              </a:rPr>
              <a:t>Splunk</a:t>
            </a:r>
            <a:r>
              <a:rPr lang="pt-BR" dirty="0">
                <a:sym typeface="Sorts Mill Goudy"/>
              </a:rPr>
              <a:t> é uma das mais famosas plataformas de análise e monitoramento de ambientes em tempo real, permitindo pesquisas, análises, dashboards e </a:t>
            </a:r>
            <a:r>
              <a:rPr lang="pt-BR" dirty="0" err="1">
                <a:sym typeface="Sorts Mill Goudy"/>
              </a:rPr>
              <a:t>reports</a:t>
            </a:r>
            <a:r>
              <a:rPr lang="pt-BR" dirty="0">
                <a:sym typeface="Sorts Mill Goudy"/>
              </a:rPr>
              <a:t>.</a:t>
            </a:r>
            <a:endParaRPr dirty="0">
              <a:sym typeface="Sorts Mill Goudy"/>
            </a:endParaRPr>
          </a:p>
        </p:txBody>
      </p:sp>
      <p:sp>
        <p:nvSpPr>
          <p:cNvPr id="14" name="Google Shape;184;p3">
            <a:extLst>
              <a:ext uri="{FF2B5EF4-FFF2-40B4-BE49-F238E27FC236}">
                <a16:creationId xmlns:a16="http://schemas.microsoft.com/office/drawing/2014/main" id="{39199A30-C2B5-496D-9A44-B0B9B7F5D18E}"/>
              </a:ext>
            </a:extLst>
          </p:cNvPr>
          <p:cNvSpPr txBox="1"/>
          <p:nvPr/>
        </p:nvSpPr>
        <p:spPr>
          <a:xfrm>
            <a:off x="-347373" y="4579693"/>
            <a:ext cx="6232742" cy="133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1061475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orts Mill Goudy"/>
              <a:buNone/>
            </a:pPr>
            <a:r>
              <a:rPr lang="pt-BR" dirty="0">
                <a:sym typeface="Sorts Mill Goudy"/>
              </a:rPr>
              <a:t>O </a:t>
            </a:r>
            <a:r>
              <a:rPr lang="pt-BR" dirty="0" err="1">
                <a:sym typeface="Sorts Mill Goudy"/>
              </a:rPr>
              <a:t>Splunk</a:t>
            </a:r>
            <a:r>
              <a:rPr lang="pt-BR" dirty="0">
                <a:sym typeface="Sorts Mill Goudy"/>
              </a:rPr>
              <a:t> não utiliza conectores, não utiliza qualquer tipo de bancos de dados por trás e nem impõe limite em relação ao volume de coleta e indexação de informação, já que estamos falando de uma ferramenta de Big Data.</a:t>
            </a:r>
            <a:endParaRPr dirty="0">
              <a:sym typeface="Sorts Mill Goudy"/>
            </a:endParaRPr>
          </a:p>
        </p:txBody>
      </p:sp>
    </p:spTree>
    <p:extLst>
      <p:ext uri="{BB962C8B-B14F-4D97-AF65-F5344CB8AC3E}">
        <p14:creationId xmlns:p14="http://schemas.microsoft.com/office/powerpoint/2010/main" val="2324808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016" y="428772"/>
            <a:ext cx="5146353" cy="1292750"/>
          </a:xfrm>
        </p:spPr>
        <p:txBody>
          <a:bodyPr/>
          <a:lstStyle/>
          <a:p>
            <a:r>
              <a:rPr lang="pt-BR" sz="3600" b="1" u="sng" cap="none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Sorts Mill Goudy"/>
              </a:rPr>
              <a:t>Conhecendo</a:t>
            </a:r>
            <a:r>
              <a:rPr lang="pt-BR" b="1" dirty="0">
                <a:solidFill>
                  <a:schemeClr val="accent2">
                    <a:lumMod val="25000"/>
                  </a:schemeClr>
                </a:solidFill>
                <a:latin typeface="Arial" panose="020B0604020202020204" pitchFamily="34" charset="0"/>
                <a:ea typeface="Sorts Mill Goudy"/>
                <a:cs typeface="Arial" panose="020B0604020202020204" pitchFamily="34" charset="0"/>
                <a:sym typeface="Sorts Mill Goudy"/>
              </a:rPr>
              <a:t> </a:t>
            </a:r>
            <a:r>
              <a:rPr lang="pt-BR" sz="3600" b="1" u="sng" cap="none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Sorts Mill Goudy"/>
              </a:rPr>
              <a:t>o </a:t>
            </a:r>
            <a:r>
              <a:rPr lang="pt-BR" sz="3600" b="1" u="sng" cap="none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Sorts Mill Goudy"/>
              </a:rPr>
              <a:t>Splunk</a:t>
            </a:r>
            <a:endParaRPr lang="en-US" sz="3600" b="1" u="sng" cap="none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AD2D38-81EC-44BF-BBE6-9759707D5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180" y="641684"/>
            <a:ext cx="5751944" cy="5582903"/>
          </a:xfrm>
          <a:prstGeom prst="rect">
            <a:avLst/>
          </a:prstGeom>
        </p:spPr>
      </p:pic>
      <p:sp>
        <p:nvSpPr>
          <p:cNvPr id="7" name="Google Shape;178;p3">
            <a:extLst>
              <a:ext uri="{FF2B5EF4-FFF2-40B4-BE49-F238E27FC236}">
                <a16:creationId xmlns:a16="http://schemas.microsoft.com/office/drawing/2014/main" id="{BE869797-9EC0-4477-B1D6-94DF805B6E8E}"/>
              </a:ext>
            </a:extLst>
          </p:cNvPr>
          <p:cNvSpPr txBox="1"/>
          <p:nvPr/>
        </p:nvSpPr>
        <p:spPr>
          <a:xfrm>
            <a:off x="-347374" y="1508610"/>
            <a:ext cx="6117711" cy="1337309"/>
          </a:xfrm>
          <a:prstGeom prst="rect">
            <a:avLst/>
          </a:prstGeom>
          <a:noFill/>
          <a:ln>
            <a:noFill/>
          </a:ln>
          <a:effectLst>
            <a:outerShdw blurRad="57150" dist="19050" dir="3960000" algn="bl" rotWithShape="0">
              <a:srgbClr val="000000"/>
            </a:outerShdw>
          </a:effectLst>
        </p:spPr>
        <p:txBody>
          <a:bodyPr spcFirstLastPara="1" wrap="square" lIns="1061475" tIns="50800" rIns="50800" bIns="508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FFFFF"/>
              </a:buClr>
              <a:buSzPts val="2000"/>
            </a:pPr>
            <a:r>
              <a:rPr lang="pt-BR" dirty="0">
                <a:sym typeface="Sorts Mill Goudy"/>
              </a:rPr>
              <a:t>O </a:t>
            </a:r>
            <a:r>
              <a:rPr lang="pt-BR" dirty="0" err="1">
                <a:sym typeface="Sorts Mill Goudy"/>
              </a:rPr>
              <a:t>Splunk</a:t>
            </a:r>
            <a:r>
              <a:rPr lang="pt-BR" dirty="0">
                <a:sym typeface="Sorts Mill Goudy"/>
              </a:rPr>
              <a:t> realiza a captura, indexação e correlação dos dados em tempo real em um contêiner pesquisável.</a:t>
            </a:r>
          </a:p>
        </p:txBody>
      </p:sp>
      <p:sp>
        <p:nvSpPr>
          <p:cNvPr id="9" name="Google Shape;181;p3">
            <a:extLst>
              <a:ext uri="{FF2B5EF4-FFF2-40B4-BE49-F238E27FC236}">
                <a16:creationId xmlns:a16="http://schemas.microsoft.com/office/drawing/2014/main" id="{5200B736-E08B-4B2D-BCD0-B46CBA54EEB4}"/>
              </a:ext>
            </a:extLst>
          </p:cNvPr>
          <p:cNvSpPr txBox="1"/>
          <p:nvPr/>
        </p:nvSpPr>
        <p:spPr>
          <a:xfrm>
            <a:off x="-347375" y="2934800"/>
            <a:ext cx="6117599" cy="133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1061475" tIns="45700" rIns="45700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FFFFF"/>
              </a:buClr>
              <a:buSzPts val="2000"/>
            </a:pPr>
            <a:r>
              <a:rPr lang="pt-BR" dirty="0" err="1">
                <a:sym typeface="Sorts Mill Goudy"/>
              </a:rPr>
              <a:t>Splunk</a:t>
            </a:r>
            <a:r>
              <a:rPr lang="pt-BR" dirty="0">
                <a:sym typeface="Sorts Mill Goudy"/>
              </a:rPr>
              <a:t> é uma tecnologia usada para gerenciamento, segurança e conformidade de aplicativos, além de análises de negócios e da web.</a:t>
            </a:r>
          </a:p>
        </p:txBody>
      </p:sp>
      <p:sp>
        <p:nvSpPr>
          <p:cNvPr id="10" name="Google Shape;184;p3">
            <a:extLst>
              <a:ext uri="{FF2B5EF4-FFF2-40B4-BE49-F238E27FC236}">
                <a16:creationId xmlns:a16="http://schemas.microsoft.com/office/drawing/2014/main" id="{AB4C0A42-B034-42F7-A651-FAB69D8D9256}"/>
              </a:ext>
            </a:extLst>
          </p:cNvPr>
          <p:cNvSpPr txBox="1"/>
          <p:nvPr/>
        </p:nvSpPr>
        <p:spPr>
          <a:xfrm>
            <a:off x="-275687" y="4467779"/>
            <a:ext cx="6117599" cy="1337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1061475" tIns="45700" rIns="45700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rgbClr val="FFFFFF"/>
              </a:buClr>
              <a:buSzPts val="2000"/>
            </a:pPr>
            <a:r>
              <a:rPr lang="pt-BR" dirty="0" err="1">
                <a:sym typeface="Sorts Mill Goudy"/>
              </a:rPr>
              <a:t>Splunk</a:t>
            </a:r>
            <a:r>
              <a:rPr lang="pt-BR" dirty="0">
                <a:sym typeface="Sorts Mill Goudy"/>
              </a:rPr>
              <a:t> analisa os dados gerados pela máquina para fornecer inteligência operacional.</a:t>
            </a:r>
          </a:p>
        </p:txBody>
      </p:sp>
      <p:pic>
        <p:nvPicPr>
          <p:cNvPr id="3082" name="Picture 10" descr="Imagem relacionada">
            <a:extLst>
              <a:ext uri="{FF2B5EF4-FFF2-40B4-BE49-F238E27FC236}">
                <a16:creationId xmlns:a16="http://schemas.microsoft.com/office/drawing/2014/main" id="{1ACCA858-C02C-44F6-9146-29EE22446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141" y="641684"/>
            <a:ext cx="5271564" cy="554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16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89" y="647265"/>
            <a:ext cx="10058400" cy="587584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pt-BR" sz="3600" b="1" u="sng" cap="none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Como </a:t>
            </a:r>
            <a:r>
              <a:rPr lang="pt-BR" sz="3600" b="1" u="sng" cap="none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Splunk</a:t>
            </a:r>
            <a:r>
              <a:rPr lang="pt-BR" sz="3600" b="1" u="sng" cap="none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 funciona?</a:t>
            </a:r>
            <a:endParaRPr lang="pt-BR" sz="3600" b="1" u="sng" cap="none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  <a:sym typeface="Sorts Mill Goudy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4370BB-9E35-4B6A-ACF7-6DA500FF0957}"/>
              </a:ext>
            </a:extLst>
          </p:cNvPr>
          <p:cNvSpPr/>
          <p:nvPr/>
        </p:nvSpPr>
        <p:spPr>
          <a:xfrm>
            <a:off x="2149642" y="1432033"/>
            <a:ext cx="8117305" cy="47120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122" name="Picture 2" descr="Imagem relacionada">
            <a:extLst>
              <a:ext uri="{FF2B5EF4-FFF2-40B4-BE49-F238E27FC236}">
                <a16:creationId xmlns:a16="http://schemas.microsoft.com/office/drawing/2014/main" id="{A95A947E-24E4-4BF4-8E56-E50F5CD93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05" y="1583668"/>
            <a:ext cx="7835177" cy="440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389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29BDA611-0A87-4001-97A6-44406E05BD04}"/>
              </a:ext>
            </a:extLst>
          </p:cNvPr>
          <p:cNvSpPr txBox="1">
            <a:spLocks/>
          </p:cNvSpPr>
          <p:nvPr/>
        </p:nvSpPr>
        <p:spPr>
          <a:xfrm>
            <a:off x="314402" y="364604"/>
            <a:ext cx="6198693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spcBef>
                <a:spcPts val="0"/>
              </a:spcBef>
            </a:pPr>
            <a:r>
              <a:rPr lang="pt-BR" sz="3600" b="1" u="sng" cap="none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Como </a:t>
            </a:r>
            <a:r>
              <a:rPr lang="pt-BR" sz="3600" b="1" u="sng" cap="none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Splunk</a:t>
            </a:r>
            <a:r>
              <a:rPr lang="pt-BR" sz="3600" b="1" u="sng" cap="none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  <a:sym typeface="Arial"/>
              </a:rPr>
              <a:t> funciona?</a:t>
            </a:r>
            <a:endParaRPr lang="pt-BR" sz="3600" b="1" u="sng" cap="none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  <a:sym typeface="Sorts Mill Goudy"/>
            </a:endParaRPr>
          </a:p>
        </p:txBody>
      </p:sp>
      <p:pic>
        <p:nvPicPr>
          <p:cNvPr id="9" name="Google Shape;227;p7" title="SplunkInfnet.mp4">
            <a:hlinkClick r:id="rId2"/>
            <a:extLst>
              <a:ext uri="{FF2B5EF4-FFF2-40B4-BE49-F238E27FC236}">
                <a16:creationId xmlns:a16="http://schemas.microsoft.com/office/drawing/2014/main" id="{32B44156-04FE-4011-A23D-DD9FE484F3C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623" y="1395663"/>
            <a:ext cx="6429482" cy="475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E138EF-305E-41B0-97E8-1D22AC770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501268" y="1657354"/>
            <a:ext cx="4876397" cy="461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93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BA51578-0913-4A9F-9CA3-2ECA9A252406}"/>
              </a:ext>
            </a:extLst>
          </p:cNvPr>
          <p:cNvSpPr/>
          <p:nvPr/>
        </p:nvSpPr>
        <p:spPr>
          <a:xfrm>
            <a:off x="112295" y="128337"/>
            <a:ext cx="11967410" cy="66013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Google Shape;233;g7b68e762b0_0_0">
            <a:extLst>
              <a:ext uri="{FF2B5EF4-FFF2-40B4-BE49-F238E27FC236}">
                <a16:creationId xmlns:a16="http://schemas.microsoft.com/office/drawing/2014/main" id="{B7D2A0F0-D5EB-4DDF-A3B1-06640036A96F}"/>
              </a:ext>
            </a:extLst>
          </p:cNvPr>
          <p:cNvSpPr txBox="1"/>
          <p:nvPr/>
        </p:nvSpPr>
        <p:spPr>
          <a:xfrm>
            <a:off x="7742904" y="621808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r" defTabSz="457200"/>
            <a:endParaRPr sz="1000">
              <a:solidFill>
                <a:srgbClr val="F2F2F2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35" name="Google Shape;226;p7">
            <a:extLst>
              <a:ext uri="{FF2B5EF4-FFF2-40B4-BE49-F238E27FC236}">
                <a16:creationId xmlns:a16="http://schemas.microsoft.com/office/drawing/2014/main" id="{6B3BC3EE-3E5F-4A70-96B1-4D6D3FBCF5DA}"/>
              </a:ext>
            </a:extLst>
          </p:cNvPr>
          <p:cNvSpPr/>
          <p:nvPr/>
        </p:nvSpPr>
        <p:spPr>
          <a:xfrm>
            <a:off x="-2711115" y="111556"/>
            <a:ext cx="120321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457200"/>
            <a:r>
              <a:rPr lang="pt-BR" sz="3600" b="1" u="sng" spc="-5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+mj-ea"/>
                <a:cs typeface="Arial"/>
                <a:sym typeface="Arial"/>
              </a:rPr>
              <a:t>Armazenamento – “</a:t>
            </a:r>
            <a:r>
              <a:rPr lang="pt-BR" sz="3600" b="1" u="sng" spc="-5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+mj-ea"/>
                <a:cs typeface="Arial"/>
                <a:sym typeface="Arial"/>
              </a:rPr>
              <a:t>Buckets</a:t>
            </a:r>
            <a:r>
              <a:rPr lang="pt-BR" sz="3600" b="1" u="sng" spc="-5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+mj-ea"/>
                <a:cs typeface="Arial"/>
                <a:sym typeface="Arial"/>
              </a:rPr>
              <a:t>”</a:t>
            </a:r>
            <a:endParaRPr sz="3600" b="1" u="sng" spc="-5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ea typeface="+mj-ea"/>
              <a:cs typeface="Arial"/>
              <a:sym typeface="Sorts Mill Goudy"/>
            </a:endParaRPr>
          </a:p>
        </p:txBody>
      </p:sp>
      <p:grpSp>
        <p:nvGrpSpPr>
          <p:cNvPr id="36" name="Google Shape;250;p8">
            <a:extLst>
              <a:ext uri="{FF2B5EF4-FFF2-40B4-BE49-F238E27FC236}">
                <a16:creationId xmlns:a16="http://schemas.microsoft.com/office/drawing/2014/main" id="{FFBC3D2C-9B1F-4502-A396-7498B46E3695}"/>
              </a:ext>
            </a:extLst>
          </p:cNvPr>
          <p:cNvGrpSpPr/>
          <p:nvPr/>
        </p:nvGrpSpPr>
        <p:grpSpPr>
          <a:xfrm>
            <a:off x="178469" y="1031132"/>
            <a:ext cx="11925298" cy="5293170"/>
            <a:chOff x="1" y="-1"/>
            <a:chExt cx="11925298" cy="5293170"/>
          </a:xfrm>
          <a:noFill/>
        </p:grpSpPr>
        <p:sp>
          <p:nvSpPr>
            <p:cNvPr id="37" name="Google Shape;251;p8">
              <a:extLst>
                <a:ext uri="{FF2B5EF4-FFF2-40B4-BE49-F238E27FC236}">
                  <a16:creationId xmlns:a16="http://schemas.microsoft.com/office/drawing/2014/main" id="{F8A38D0C-C00A-4F95-9073-CF0D65921284}"/>
                </a:ext>
              </a:extLst>
            </p:cNvPr>
            <p:cNvSpPr/>
            <p:nvPr/>
          </p:nvSpPr>
          <p:spPr>
            <a:xfrm rot="5400000">
              <a:off x="-214677" y="214677"/>
              <a:ext cx="1431183" cy="1001828"/>
            </a:xfrm>
            <a:prstGeom prst="chevron">
              <a:avLst>
                <a:gd name="adj" fmla="val 50000"/>
              </a:avLst>
            </a:prstGeom>
            <a:solidFill>
              <a:srgbClr val="E48312"/>
            </a:solidFill>
            <a:ln w="15875" cap="rnd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38" name="Google Shape;252;p8">
              <a:extLst>
                <a:ext uri="{FF2B5EF4-FFF2-40B4-BE49-F238E27FC236}">
                  <a16:creationId xmlns:a16="http://schemas.microsoft.com/office/drawing/2014/main" id="{3FFFF5D6-7972-4AD0-899A-4744F9FDB070}"/>
                </a:ext>
              </a:extLst>
            </p:cNvPr>
            <p:cNvSpPr txBox="1"/>
            <p:nvPr/>
          </p:nvSpPr>
          <p:spPr>
            <a:xfrm>
              <a:off x="1" y="500913"/>
              <a:ext cx="1001828" cy="42935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ts val="3000"/>
                <a:buFont typeface="Sorts Mill Goudy"/>
                <a:buNone/>
                <a:tabLst/>
                <a:defRPr/>
              </a:pPr>
              <a:r>
                <a:rPr kumimoji="0" lang="pt-BR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rts Mill Goudy"/>
                  <a:ea typeface="Sorts Mill Goudy"/>
                  <a:cs typeface="Sorts Mill Goudy"/>
                  <a:sym typeface="Sorts Mill Goudy"/>
                </a:rPr>
                <a:t>Hot</a:t>
              </a:r>
              <a:endParaRPr kumimoji="0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39" name="Google Shape;253;p8">
              <a:extLst>
                <a:ext uri="{FF2B5EF4-FFF2-40B4-BE49-F238E27FC236}">
                  <a16:creationId xmlns:a16="http://schemas.microsoft.com/office/drawing/2014/main" id="{28C10E54-C314-471B-A53C-2B9208B4AD8D}"/>
                </a:ext>
              </a:extLst>
            </p:cNvPr>
            <p:cNvSpPr/>
            <p:nvPr/>
          </p:nvSpPr>
          <p:spPr>
            <a:xfrm rot="5400000">
              <a:off x="5998429" y="-4993871"/>
              <a:ext cx="930269" cy="10923471"/>
            </a:xfrm>
            <a:prstGeom prst="round2SameRect">
              <a:avLst>
                <a:gd name="adj1" fmla="val 16667"/>
                <a:gd name="adj2" fmla="val 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0" name="Google Shape;254;p8">
              <a:extLst>
                <a:ext uri="{FF2B5EF4-FFF2-40B4-BE49-F238E27FC236}">
                  <a16:creationId xmlns:a16="http://schemas.microsoft.com/office/drawing/2014/main" id="{6780BBBB-475D-4485-8AE9-F6C8F0F52FC6}"/>
                </a:ext>
              </a:extLst>
            </p:cNvPr>
            <p:cNvSpPr txBox="1"/>
            <p:nvPr/>
          </p:nvSpPr>
          <p:spPr>
            <a:xfrm>
              <a:off x="1001828" y="48142"/>
              <a:ext cx="10878059" cy="839445"/>
            </a:xfrm>
            <a:prstGeom prst="rect">
              <a:avLst/>
            </a:prstGeom>
            <a:grpFill/>
            <a:ln w="15875" cap="flat" cmpd="sng" algn="ctr">
              <a:noFill/>
              <a:prstDash val="solid"/>
            </a:ln>
            <a:effectLst/>
          </p:spPr>
          <p:txBody>
            <a:bodyPr spcFirstLastPara="1" wrap="square" lIns="184900" tIns="16500" rIns="16500" bIns="16500" anchor="ctr" anchorCtr="0">
              <a:noAutofit/>
            </a:bodyPr>
            <a:lstStyle/>
            <a:p>
              <a:pPr marL="228600" marR="0" lvl="1" indent="-63500" defTabSz="4572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ts val="2600"/>
                <a:buFont typeface="Sorts Mill Goudy"/>
                <a:buNone/>
                <a:tabLst/>
                <a:defRPr/>
              </a:pPr>
              <a:endParaRPr kumimoji="0" sz="26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Bodoni"/>
                <a:cs typeface="Arial" panose="020B0604020202020204" pitchFamily="34" charset="0"/>
                <a:sym typeface="Bodoni"/>
              </a:endParaRPr>
            </a:p>
            <a:p>
              <a:pPr marL="228600" marR="0" lvl="1" indent="-63500" defTabSz="457200" eaLnBrk="1" fontAlgn="auto" latinLnBrk="0" hangingPunct="1">
                <a:lnSpc>
                  <a:spcPct val="90000"/>
                </a:lnSpc>
                <a:spcBef>
                  <a:spcPts val="390"/>
                </a:spcBef>
                <a:spcAft>
                  <a:spcPts val="0"/>
                </a:spcAft>
                <a:buClr>
                  <a:prstClr val="white"/>
                </a:buClr>
                <a:buSzPts val="2600"/>
                <a:buFont typeface="Sorts Mill Goudy"/>
                <a:buNone/>
                <a:tabLst/>
                <a:defRPr/>
              </a:pPr>
              <a:endParaRPr kumimoji="0" sz="26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Bodoni"/>
                <a:cs typeface="Arial" panose="020B0604020202020204" pitchFamily="34" charset="0"/>
                <a:sym typeface="Bodoni"/>
              </a:endParaRPr>
            </a:p>
            <a:p>
              <a:pPr marL="228600" marR="0" lvl="1" indent="-228600" defTabSz="457200" eaLnBrk="1" fontAlgn="auto" latinLnBrk="0" hangingPunct="1">
                <a:lnSpc>
                  <a:spcPct val="90000"/>
                </a:lnSpc>
                <a:spcBef>
                  <a:spcPts val="390"/>
                </a:spcBef>
                <a:spcAft>
                  <a:spcPts val="0"/>
                </a:spcAft>
                <a:buClr>
                  <a:srgbClr val="EDE3C1"/>
                </a:buClr>
                <a:buSzPts val="2600"/>
                <a:buFont typeface="Bodoni"/>
                <a:buChar char="•"/>
                <a:tabLst/>
                <a:defRPr/>
              </a:pPr>
              <a:r>
                <a:rPr kumimoji="0" lang="pt-BR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Bodoni"/>
                </a:rPr>
                <a:t>Eventos mais recentes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228600" marR="0" lvl="1" indent="-228600" defTabSz="457200" eaLnBrk="1" fontAlgn="auto" latinLnBrk="0" hangingPunct="1">
                <a:lnSpc>
                  <a:spcPct val="90000"/>
                </a:lnSpc>
                <a:spcBef>
                  <a:spcPts val="390"/>
                </a:spcBef>
                <a:spcAft>
                  <a:spcPts val="0"/>
                </a:spcAft>
                <a:buClr>
                  <a:srgbClr val="EDE3C1"/>
                </a:buClr>
                <a:buSzPts val="2600"/>
                <a:buFont typeface="Bodoni"/>
                <a:buChar char="•"/>
                <a:tabLst/>
                <a:defRPr/>
              </a:pPr>
              <a:r>
                <a:rPr kumimoji="0" lang="pt-BR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Bodoni"/>
                </a:rPr>
                <a:t>Se Hot </a:t>
              </a:r>
              <a:r>
                <a:rPr kumimoji="0" lang="pt-BR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Bodoni"/>
                </a:rPr>
                <a:t>bucket</a:t>
              </a:r>
              <a:r>
                <a:rPr kumimoji="0" lang="pt-BR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Bodoni"/>
                </a:rPr>
                <a:t> não atinja 1/10GB, em 90 dias migrará para </a:t>
              </a:r>
              <a:r>
                <a:rPr kumimoji="0" lang="pt-BR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Bodoni"/>
                </a:rPr>
                <a:t>Warm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Bodoni"/>
              </a:endParaRPr>
            </a:p>
            <a:p>
              <a:pPr marL="228600" marR="0" lvl="1" indent="-63500" defTabSz="457200" eaLnBrk="1" fontAlgn="auto" latinLnBrk="0" hangingPunct="1">
                <a:lnSpc>
                  <a:spcPct val="90000"/>
                </a:lnSpc>
                <a:spcBef>
                  <a:spcPts val="390"/>
                </a:spcBef>
                <a:spcAft>
                  <a:spcPts val="0"/>
                </a:spcAft>
                <a:buClr>
                  <a:prstClr val="white"/>
                </a:buClr>
                <a:buSzPts val="2600"/>
                <a:buFont typeface="Sorts Mill Goudy"/>
                <a:buNone/>
                <a:tabLst/>
                <a:defRPr/>
              </a:pP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Bodoni"/>
              </a:endParaRPr>
            </a:p>
            <a:p>
              <a:pPr marL="285750" marR="0" lvl="1" indent="-95250" defTabSz="457200" eaLnBrk="1" fontAlgn="auto" latinLnBrk="0" hangingPunct="1">
                <a:lnSpc>
                  <a:spcPct val="90000"/>
                </a:lnSpc>
                <a:spcBef>
                  <a:spcPts val="390"/>
                </a:spcBef>
                <a:spcAft>
                  <a:spcPts val="0"/>
                </a:spcAft>
                <a:buClr>
                  <a:prstClr val="white"/>
                </a:buClr>
                <a:buSzPts val="3000"/>
                <a:buFont typeface="Sorts Mill Goudy"/>
                <a:buNone/>
                <a:tabLst/>
                <a:defRPr/>
              </a:pPr>
              <a:endParaRPr kumimoji="0" sz="3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Sorts Mill Goudy"/>
                <a:cs typeface="Arial" panose="020B0604020202020204" pitchFamily="34" charset="0"/>
                <a:sym typeface="Sorts Mill Goudy"/>
              </a:endParaRPr>
            </a:p>
          </p:txBody>
        </p:sp>
        <p:sp>
          <p:nvSpPr>
            <p:cNvPr id="41" name="Google Shape;255;p8">
              <a:extLst>
                <a:ext uri="{FF2B5EF4-FFF2-40B4-BE49-F238E27FC236}">
                  <a16:creationId xmlns:a16="http://schemas.microsoft.com/office/drawing/2014/main" id="{6B528030-B257-4191-81E4-80BFBBE7CC1D}"/>
                </a:ext>
              </a:extLst>
            </p:cNvPr>
            <p:cNvSpPr/>
            <p:nvPr/>
          </p:nvSpPr>
          <p:spPr>
            <a:xfrm rot="5400000">
              <a:off x="-214677" y="1503826"/>
              <a:ext cx="1431183" cy="1001828"/>
            </a:xfrm>
            <a:prstGeom prst="chevron">
              <a:avLst>
                <a:gd name="adj" fmla="val 50000"/>
              </a:avLst>
            </a:prstGeom>
            <a:solidFill>
              <a:srgbClr val="E48312"/>
            </a:solidFill>
            <a:ln w="15875" cap="rnd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2" name="Google Shape;256;p8">
              <a:extLst>
                <a:ext uri="{FF2B5EF4-FFF2-40B4-BE49-F238E27FC236}">
                  <a16:creationId xmlns:a16="http://schemas.microsoft.com/office/drawing/2014/main" id="{76984DD2-BA76-48F4-A56C-1869E4DC5BA0}"/>
                </a:ext>
              </a:extLst>
            </p:cNvPr>
            <p:cNvSpPr txBox="1"/>
            <p:nvPr/>
          </p:nvSpPr>
          <p:spPr>
            <a:xfrm>
              <a:off x="1" y="1790062"/>
              <a:ext cx="1001826" cy="42935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Sorts Mill Goudy"/>
                <a:buNone/>
                <a:tabLst/>
                <a:defRPr/>
              </a:pPr>
              <a:r>
                <a:rPr kumimoji="0" lang="pt-BR" sz="2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rts Mill Goudy"/>
                  <a:ea typeface="Sorts Mill Goudy"/>
                  <a:cs typeface="Sorts Mill Goudy"/>
                  <a:sym typeface="Sorts Mill Goudy"/>
                </a:rPr>
                <a:t>Warm</a:t>
              </a:r>
              <a:endParaRPr kumimoji="0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43" name="Google Shape;257;p8">
              <a:extLst>
                <a:ext uri="{FF2B5EF4-FFF2-40B4-BE49-F238E27FC236}">
                  <a16:creationId xmlns:a16="http://schemas.microsoft.com/office/drawing/2014/main" id="{BCA33334-A349-4F31-AB01-3D87D6E24336}"/>
                </a:ext>
              </a:extLst>
            </p:cNvPr>
            <p:cNvSpPr/>
            <p:nvPr/>
          </p:nvSpPr>
          <p:spPr>
            <a:xfrm rot="5400000">
              <a:off x="5998429" y="-3707452"/>
              <a:ext cx="930269" cy="10923471"/>
            </a:xfrm>
            <a:prstGeom prst="round2SameRect">
              <a:avLst>
                <a:gd name="adj1" fmla="val 16667"/>
                <a:gd name="adj2" fmla="val 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4" name="Google Shape;258;p8">
              <a:extLst>
                <a:ext uri="{FF2B5EF4-FFF2-40B4-BE49-F238E27FC236}">
                  <a16:creationId xmlns:a16="http://schemas.microsoft.com/office/drawing/2014/main" id="{09A191BF-2401-4BFA-A44F-9E0054AD4E91}"/>
                </a:ext>
              </a:extLst>
            </p:cNvPr>
            <p:cNvSpPr txBox="1"/>
            <p:nvPr/>
          </p:nvSpPr>
          <p:spPr>
            <a:xfrm>
              <a:off x="1001828" y="1334561"/>
              <a:ext cx="10878059" cy="839445"/>
            </a:xfrm>
            <a:prstGeom prst="rect">
              <a:avLst/>
            </a:prstGeom>
            <a:grpFill/>
            <a:ln w="15875" cap="flat" cmpd="sng" algn="ctr">
              <a:noFill/>
              <a:prstDash val="solid"/>
            </a:ln>
            <a:effectLst/>
          </p:spPr>
          <p:txBody>
            <a:bodyPr spcFirstLastPara="1" wrap="square" lIns="184900" tIns="16500" rIns="16500" bIns="16500" anchor="ctr" anchorCtr="0">
              <a:noAutofit/>
            </a:bodyPr>
            <a:lstStyle/>
            <a:p>
              <a:pPr marL="228600" marR="0" lvl="1" indent="-228600" defTabSz="4572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DE3C1"/>
                </a:buClr>
                <a:buSzPts val="2600"/>
                <a:buFont typeface="Bodoni"/>
                <a:buChar char="•"/>
                <a:tabLst/>
                <a:defRPr/>
              </a:pPr>
              <a:r>
                <a:rPr kumimoji="0" lang="pt-BR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Bodoni"/>
                </a:rPr>
                <a:t>Buckets</a:t>
              </a:r>
              <a:r>
                <a:rPr kumimoji="0" lang="pt-BR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Bodoni"/>
                </a:rPr>
                <a:t> maiores que 1/10GB. </a:t>
              </a:r>
              <a:r>
                <a:rPr kumimoji="0" lang="pt-BR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Bodoni"/>
                </a:rPr>
                <a:t>Splunk</a:t>
              </a:r>
              <a:r>
                <a:rPr kumimoji="0" lang="pt-BR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Bodoni"/>
                </a:rPr>
                <a:t> poderá contar com até 300 </a:t>
              </a:r>
              <a:r>
                <a:rPr kumimoji="0" lang="pt-BR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Bodoni"/>
                </a:rPr>
                <a:t>Warm</a:t>
              </a:r>
              <a:r>
                <a:rPr kumimoji="0" lang="pt-BR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Bodoni"/>
                </a:rPr>
                <a:t> </a:t>
              </a:r>
              <a:r>
                <a:rPr kumimoji="0" lang="pt-BR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Bodoni"/>
                </a:rPr>
                <a:t>buckets</a:t>
              </a:r>
              <a:r>
                <a:rPr kumimoji="0" lang="pt-BR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Bodoni"/>
                </a:rPr>
                <a:t>. Criado o </a:t>
              </a:r>
              <a:r>
                <a:rPr kumimoji="0" lang="pt-BR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Bodoni"/>
                </a:rPr>
                <a:t>Warm</a:t>
              </a:r>
              <a:r>
                <a:rPr kumimoji="0" lang="pt-BR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Bodoni"/>
                </a:rPr>
                <a:t> </a:t>
              </a:r>
              <a:r>
                <a:rPr kumimoji="0" lang="pt-BR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Bodoni"/>
                </a:rPr>
                <a:t>bucket</a:t>
              </a:r>
              <a:r>
                <a:rPr kumimoji="0" lang="pt-BR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Bodoni"/>
                </a:rPr>
                <a:t> número 301, o mais antigo será migrado para </a:t>
              </a:r>
              <a:r>
                <a:rPr kumimoji="0" lang="pt-BR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Bodoni"/>
                </a:rPr>
                <a:t>Cold</a:t>
              </a:r>
              <a:r>
                <a:rPr kumimoji="0" lang="pt-BR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Bodoni"/>
                </a:rPr>
                <a:t>;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5" name="Google Shape;259;p8">
              <a:extLst>
                <a:ext uri="{FF2B5EF4-FFF2-40B4-BE49-F238E27FC236}">
                  <a16:creationId xmlns:a16="http://schemas.microsoft.com/office/drawing/2014/main" id="{1809DBC1-6021-472D-BFAC-4B3270488730}"/>
                </a:ext>
              </a:extLst>
            </p:cNvPr>
            <p:cNvSpPr/>
            <p:nvPr/>
          </p:nvSpPr>
          <p:spPr>
            <a:xfrm rot="5400000">
              <a:off x="-214677" y="2790245"/>
              <a:ext cx="1431183" cy="1001828"/>
            </a:xfrm>
            <a:prstGeom prst="chevron">
              <a:avLst>
                <a:gd name="adj" fmla="val 50000"/>
              </a:avLst>
            </a:prstGeom>
            <a:solidFill>
              <a:srgbClr val="E48312"/>
            </a:solidFill>
            <a:ln w="15875" cap="rnd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6" name="Google Shape;260;p8">
              <a:extLst>
                <a:ext uri="{FF2B5EF4-FFF2-40B4-BE49-F238E27FC236}">
                  <a16:creationId xmlns:a16="http://schemas.microsoft.com/office/drawing/2014/main" id="{F823286A-8F72-47DA-B5AE-54FF7FC2DC25}"/>
                </a:ext>
              </a:extLst>
            </p:cNvPr>
            <p:cNvSpPr txBox="1"/>
            <p:nvPr/>
          </p:nvSpPr>
          <p:spPr>
            <a:xfrm>
              <a:off x="1" y="3076481"/>
              <a:ext cx="1001828" cy="42935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Sorts Mill Goudy"/>
                <a:buNone/>
                <a:tabLst/>
                <a:defRPr/>
              </a:pPr>
              <a:r>
                <a:rPr kumimoji="0" lang="pt-BR" sz="2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rts Mill Goudy"/>
                  <a:ea typeface="Sorts Mill Goudy"/>
                  <a:cs typeface="Sorts Mill Goudy"/>
                  <a:sym typeface="Sorts Mill Goudy"/>
                </a:rPr>
                <a:t>Cold</a:t>
              </a:r>
              <a:endParaRPr kumimoji="0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47" name="Google Shape;261;p8">
              <a:extLst>
                <a:ext uri="{FF2B5EF4-FFF2-40B4-BE49-F238E27FC236}">
                  <a16:creationId xmlns:a16="http://schemas.microsoft.com/office/drawing/2014/main" id="{BD17FBBB-72C1-4EE0-9CD0-4550AD030AEB}"/>
                </a:ext>
              </a:extLst>
            </p:cNvPr>
            <p:cNvSpPr/>
            <p:nvPr/>
          </p:nvSpPr>
          <p:spPr>
            <a:xfrm rot="5400000">
              <a:off x="5998429" y="-2421033"/>
              <a:ext cx="930269" cy="10923471"/>
            </a:xfrm>
            <a:prstGeom prst="round2SameRect">
              <a:avLst>
                <a:gd name="adj1" fmla="val 16667"/>
                <a:gd name="adj2" fmla="val 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8" name="Google Shape;262;p8">
              <a:extLst>
                <a:ext uri="{FF2B5EF4-FFF2-40B4-BE49-F238E27FC236}">
                  <a16:creationId xmlns:a16="http://schemas.microsoft.com/office/drawing/2014/main" id="{591AD4CC-FFB5-4071-AD7B-9B5CA9633726}"/>
                </a:ext>
              </a:extLst>
            </p:cNvPr>
            <p:cNvSpPr txBox="1"/>
            <p:nvPr/>
          </p:nvSpPr>
          <p:spPr>
            <a:xfrm>
              <a:off x="1001828" y="2620980"/>
              <a:ext cx="10878059" cy="839445"/>
            </a:xfrm>
            <a:prstGeom prst="rect">
              <a:avLst/>
            </a:prstGeom>
            <a:grpFill/>
            <a:ln w="15875" cap="flat" cmpd="sng" algn="ctr">
              <a:noFill/>
              <a:prstDash val="solid"/>
            </a:ln>
            <a:effectLst/>
          </p:spPr>
          <p:txBody>
            <a:bodyPr spcFirstLastPara="1" wrap="square" lIns="184900" tIns="16500" rIns="16500" bIns="16500" anchor="ctr" anchorCtr="0">
              <a:noAutofit/>
            </a:bodyPr>
            <a:lstStyle/>
            <a:p>
              <a:pPr marL="228600" marR="0" lvl="1" indent="-228600" defTabSz="4572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DE3C1"/>
                </a:buClr>
                <a:buSzPts val="2600"/>
                <a:buFont typeface="Bodoni"/>
                <a:buChar char="•"/>
                <a:tabLst/>
                <a:defRPr/>
              </a:pPr>
              <a:r>
                <a:rPr kumimoji="0" lang="pt-BR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Bodoni"/>
                </a:rPr>
                <a:t>Migrados de </a:t>
              </a:r>
              <a:r>
                <a:rPr kumimoji="0" lang="pt-BR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Bodoni"/>
                </a:rPr>
                <a:t>Warm</a:t>
              </a:r>
              <a:r>
                <a:rPr kumimoji="0" lang="pt-BR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Bodoni"/>
                </a:rPr>
                <a:t> podendo chegar até 500 GB antes de migrar para Frozen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228600" marR="0" lvl="1" indent="-228600" defTabSz="457200" eaLnBrk="1" fontAlgn="auto" latinLnBrk="0" hangingPunct="1">
                <a:lnSpc>
                  <a:spcPct val="90000"/>
                </a:lnSpc>
                <a:spcBef>
                  <a:spcPts val="390"/>
                </a:spcBef>
                <a:spcAft>
                  <a:spcPts val="0"/>
                </a:spcAft>
                <a:buClr>
                  <a:srgbClr val="EDE3C1"/>
                </a:buClr>
                <a:buSzPts val="2600"/>
                <a:buFont typeface="Bodoni"/>
                <a:buChar char="•"/>
                <a:tabLst/>
                <a:defRPr/>
              </a:pPr>
              <a:r>
                <a:rPr kumimoji="0" lang="pt-BR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Bodoni"/>
                </a:rPr>
                <a:t>Atingindo seis anos serão migrados para Frozen;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9" name="Google Shape;263;p8">
              <a:extLst>
                <a:ext uri="{FF2B5EF4-FFF2-40B4-BE49-F238E27FC236}">
                  <a16:creationId xmlns:a16="http://schemas.microsoft.com/office/drawing/2014/main" id="{E9628E73-88B3-41C6-A60A-7420F42196B5}"/>
                </a:ext>
              </a:extLst>
            </p:cNvPr>
            <p:cNvSpPr/>
            <p:nvPr/>
          </p:nvSpPr>
          <p:spPr>
            <a:xfrm rot="5400000">
              <a:off x="-214677" y="4076664"/>
              <a:ext cx="1431183" cy="1001828"/>
            </a:xfrm>
            <a:prstGeom prst="chevron">
              <a:avLst>
                <a:gd name="adj" fmla="val 50000"/>
              </a:avLst>
            </a:prstGeom>
            <a:solidFill>
              <a:srgbClr val="E48312"/>
            </a:solidFill>
            <a:ln w="15875" cap="rnd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0" name="Google Shape;264;p8">
              <a:extLst>
                <a:ext uri="{FF2B5EF4-FFF2-40B4-BE49-F238E27FC236}">
                  <a16:creationId xmlns:a16="http://schemas.microsoft.com/office/drawing/2014/main" id="{0896D3E0-A48F-4890-8B64-9681034DE3FB}"/>
                </a:ext>
              </a:extLst>
            </p:cNvPr>
            <p:cNvSpPr txBox="1"/>
            <p:nvPr/>
          </p:nvSpPr>
          <p:spPr>
            <a:xfrm>
              <a:off x="1" y="4362900"/>
              <a:ext cx="1001828" cy="42935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Sorts Mill Goudy"/>
                <a:buNone/>
                <a:tabLst/>
                <a:defRPr/>
              </a:pPr>
              <a:r>
                <a:rPr kumimoji="0" lang="pt-BR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rts Mill Goudy"/>
                  <a:ea typeface="Sorts Mill Goudy"/>
                  <a:cs typeface="Sorts Mill Goudy"/>
                  <a:sym typeface="Sorts Mill Goudy"/>
                </a:rPr>
                <a:t>Frozen</a:t>
              </a:r>
              <a:endParaRPr kumimoji="0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1" name="Google Shape;265;p8">
              <a:extLst>
                <a:ext uri="{FF2B5EF4-FFF2-40B4-BE49-F238E27FC236}">
                  <a16:creationId xmlns:a16="http://schemas.microsoft.com/office/drawing/2014/main" id="{24A47EA4-593C-4A9D-8468-A99041C014A3}"/>
                </a:ext>
              </a:extLst>
            </p:cNvPr>
            <p:cNvSpPr/>
            <p:nvPr/>
          </p:nvSpPr>
          <p:spPr>
            <a:xfrm rot="5400000">
              <a:off x="5998429" y="-1134614"/>
              <a:ext cx="930269" cy="10923471"/>
            </a:xfrm>
            <a:prstGeom prst="round2SameRect">
              <a:avLst>
                <a:gd name="adj1" fmla="val 16667"/>
                <a:gd name="adj2" fmla="val 0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2" name="Google Shape;266;p8">
              <a:extLst>
                <a:ext uri="{FF2B5EF4-FFF2-40B4-BE49-F238E27FC236}">
                  <a16:creationId xmlns:a16="http://schemas.microsoft.com/office/drawing/2014/main" id="{27792D69-9A87-4C4D-B3DC-0DA8099287C9}"/>
                </a:ext>
              </a:extLst>
            </p:cNvPr>
            <p:cNvSpPr txBox="1"/>
            <p:nvPr/>
          </p:nvSpPr>
          <p:spPr>
            <a:xfrm>
              <a:off x="1001828" y="3907399"/>
              <a:ext cx="10878059" cy="839445"/>
            </a:xfrm>
            <a:prstGeom prst="rect">
              <a:avLst/>
            </a:prstGeom>
            <a:grpFill/>
            <a:ln w="15875" cap="flat" cmpd="sng" algn="ctr">
              <a:noFill/>
              <a:prstDash val="solid"/>
            </a:ln>
            <a:effectLst/>
          </p:spPr>
          <p:txBody>
            <a:bodyPr spcFirstLastPara="1" wrap="square" lIns="184900" tIns="16500" rIns="16500" bIns="16500" anchor="ctr" anchorCtr="0">
              <a:noAutofit/>
            </a:bodyPr>
            <a:lstStyle/>
            <a:p>
              <a:pPr marL="228600" marR="0" lvl="1" indent="-63500" defTabSz="4572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ts val="2600"/>
                <a:buFont typeface="Sorts Mill Goudy"/>
                <a:buNone/>
                <a:tabLst/>
                <a:defRPr/>
              </a:pPr>
              <a:endParaRPr kumimoji="0" sz="26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doni"/>
                <a:ea typeface="Bodoni"/>
                <a:cs typeface="Bodoni"/>
                <a:sym typeface="Bodoni"/>
              </a:endParaRPr>
            </a:p>
            <a:p>
              <a:pPr marL="228600" marR="0" lvl="1" indent="-228600" defTabSz="457200" eaLnBrk="1" fontAlgn="auto" latinLnBrk="0" hangingPunct="1">
                <a:lnSpc>
                  <a:spcPct val="90000"/>
                </a:lnSpc>
                <a:spcBef>
                  <a:spcPts val="390"/>
                </a:spcBef>
                <a:spcAft>
                  <a:spcPts val="0"/>
                </a:spcAft>
                <a:buClr>
                  <a:srgbClr val="EDE3C1"/>
                </a:buClr>
                <a:buSzPts val="2600"/>
                <a:buFont typeface="Bodoni"/>
                <a:buChar char="•"/>
                <a:tabLst/>
                <a:defRPr/>
              </a:pPr>
              <a:r>
                <a:rPr kumimoji="0" lang="pt-BR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Bodoni"/>
                </a:rPr>
                <a:t>Splunk</a:t>
              </a:r>
              <a:r>
                <a:rPr kumimoji="0" lang="pt-BR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Bodoni"/>
                </a:rPr>
                <a:t> exclui permanentemente todos migrados de </a:t>
              </a:r>
              <a:r>
                <a:rPr kumimoji="0" lang="pt-BR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Bodoni"/>
                </a:rPr>
                <a:t>Cold</a:t>
              </a:r>
              <a:r>
                <a:rPr kumimoji="0" lang="pt-BR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Bodoni"/>
                </a:rPr>
                <a:t> para Frozen.</a:t>
              </a:r>
              <a:r>
                <a:rPr kumimoji="0" lang="pt-BR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  <a:sym typeface="Sorts Mill Goudy"/>
                </a:rPr>
                <a:t> É possível editar o arquivo para que essa remoção não ocorra.</a:t>
              </a:r>
              <a:endParaRPr kumimoji="0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Bodon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1150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6011C1C5-C384-4758-9A72-7FEAF0323BD6}"/>
              </a:ext>
            </a:extLst>
          </p:cNvPr>
          <p:cNvSpPr/>
          <p:nvPr/>
        </p:nvSpPr>
        <p:spPr>
          <a:xfrm>
            <a:off x="657726" y="641684"/>
            <a:ext cx="10983558" cy="559869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Google Shape;273;p9">
            <a:extLst>
              <a:ext uri="{FF2B5EF4-FFF2-40B4-BE49-F238E27FC236}">
                <a16:creationId xmlns:a16="http://schemas.microsoft.com/office/drawing/2014/main" id="{101A4116-2B41-4C75-AAE2-4C2BF1C037B4}"/>
              </a:ext>
            </a:extLst>
          </p:cNvPr>
          <p:cNvSpPr/>
          <p:nvPr/>
        </p:nvSpPr>
        <p:spPr>
          <a:xfrm>
            <a:off x="882316" y="1457592"/>
            <a:ext cx="2373955" cy="2390822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BC4418">
              <a:alpha val="68627"/>
            </a:srgbClr>
          </a:solidFill>
          <a:ln w="15875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Google Shape;275;p9">
            <a:extLst>
              <a:ext uri="{FF2B5EF4-FFF2-40B4-BE49-F238E27FC236}">
                <a16:creationId xmlns:a16="http://schemas.microsoft.com/office/drawing/2014/main" id="{F3BC4073-0887-4100-9CEF-90145D392914}"/>
              </a:ext>
            </a:extLst>
          </p:cNvPr>
          <p:cNvSpPr txBox="1"/>
          <p:nvPr/>
        </p:nvSpPr>
        <p:spPr>
          <a:xfrm>
            <a:off x="3143976" y="985192"/>
            <a:ext cx="7910400" cy="2873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184900" tIns="0" rIns="184900" bIns="1849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91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Sorts Mill Goudy"/>
              <a:buNone/>
            </a:pPr>
            <a:endParaRPr sz="2600" dirty="0">
              <a:solidFill>
                <a:srgbClr val="000000"/>
              </a:solidFill>
              <a:latin typeface="Arial" panose="020B0604020202020204" pitchFamily="34" charset="0"/>
              <a:ea typeface="Bodoni"/>
              <a:cs typeface="Arial" panose="020B0604020202020204" pitchFamily="34" charset="0"/>
              <a:sym typeface="Bodon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91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odoni"/>
              <a:buNone/>
            </a:pPr>
            <a:r>
              <a:rPr lang="pt-BR" sz="2600" dirty="0">
                <a:solidFill>
                  <a:srgbClr val="000000"/>
                </a:solidFill>
                <a:latin typeface="Arial" panose="020B0604020202020204" pitchFamily="34" charset="0"/>
                <a:ea typeface="Bodoni"/>
                <a:cs typeface="Arial" panose="020B0604020202020204" pitchFamily="34" charset="0"/>
                <a:sym typeface="Bodoni"/>
              </a:rPr>
              <a:t>Estágio do descongelamento dos dados ou </a:t>
            </a:r>
            <a:r>
              <a:rPr lang="pt-BR" sz="2600" dirty="0" err="1">
                <a:solidFill>
                  <a:srgbClr val="000000"/>
                </a:solidFill>
                <a:latin typeface="Arial" panose="020B0604020202020204" pitchFamily="34" charset="0"/>
                <a:ea typeface="Bodoni"/>
                <a:cs typeface="Arial" panose="020B0604020202020204" pitchFamily="34" charset="0"/>
                <a:sym typeface="Bodoni"/>
              </a:rPr>
              <a:t>buckets</a:t>
            </a:r>
            <a:r>
              <a:rPr lang="pt-BR" sz="2600" dirty="0">
                <a:solidFill>
                  <a:srgbClr val="000000"/>
                </a:solidFill>
                <a:latin typeface="Arial" panose="020B0604020202020204" pitchFamily="34" charset="0"/>
                <a:ea typeface="Bodoni"/>
                <a:cs typeface="Arial" panose="020B0604020202020204" pitchFamily="34" charset="0"/>
                <a:sym typeface="Bodoni"/>
              </a:rPr>
              <a:t>. Estavam em um formato de Frozen antes do arquivamento e agora serão posicionados no diretório de </a:t>
            </a:r>
            <a:r>
              <a:rPr lang="pt-BR" sz="2600" dirty="0" err="1">
                <a:solidFill>
                  <a:srgbClr val="000000"/>
                </a:solidFill>
                <a:latin typeface="Arial" panose="020B0604020202020204" pitchFamily="34" charset="0"/>
                <a:ea typeface="Bodoni"/>
                <a:cs typeface="Arial" panose="020B0604020202020204" pitchFamily="34" charset="0"/>
                <a:sym typeface="Bodoni"/>
              </a:rPr>
              <a:t>Thawed</a:t>
            </a:r>
            <a:r>
              <a:rPr lang="pt-BR" sz="2600" dirty="0">
                <a:solidFill>
                  <a:srgbClr val="000000"/>
                </a:solidFill>
                <a:latin typeface="Arial" panose="020B0604020202020204" pitchFamily="34" charset="0"/>
                <a:ea typeface="Bodoni"/>
                <a:cs typeface="Arial" panose="020B0604020202020204" pitchFamily="34" charset="0"/>
                <a:sym typeface="Bodoni"/>
              </a:rPr>
              <a:t> </a:t>
            </a:r>
            <a:r>
              <a:rPr lang="pt-BR" sz="2600" dirty="0" err="1">
                <a:solidFill>
                  <a:srgbClr val="000000"/>
                </a:solidFill>
                <a:latin typeface="Arial" panose="020B0604020202020204" pitchFamily="34" charset="0"/>
                <a:ea typeface="Bodoni"/>
                <a:cs typeface="Arial" panose="020B0604020202020204" pitchFamily="34" charset="0"/>
                <a:sym typeface="Bodoni"/>
              </a:rPr>
              <a:t>buckets</a:t>
            </a:r>
            <a:endParaRPr sz="2600" dirty="0">
              <a:solidFill>
                <a:srgbClr val="000000"/>
              </a:solidFill>
              <a:latin typeface="Arial" panose="020B0604020202020204" pitchFamily="34" charset="0"/>
              <a:ea typeface="Bodoni"/>
              <a:cs typeface="Arial" panose="020B0604020202020204" pitchFamily="34" charset="0"/>
              <a:sym typeface="Bodoni"/>
            </a:endParaRPr>
          </a:p>
        </p:txBody>
      </p:sp>
      <p:sp>
        <p:nvSpPr>
          <p:cNvPr id="49" name="Google Shape;276;p9">
            <a:extLst>
              <a:ext uri="{FF2B5EF4-FFF2-40B4-BE49-F238E27FC236}">
                <a16:creationId xmlns:a16="http://schemas.microsoft.com/office/drawing/2014/main" id="{FC5CAAF4-9766-4802-AA89-23824B7D2CAD}"/>
              </a:ext>
            </a:extLst>
          </p:cNvPr>
          <p:cNvSpPr/>
          <p:nvPr/>
        </p:nvSpPr>
        <p:spPr>
          <a:xfrm>
            <a:off x="2827140" y="3796455"/>
            <a:ext cx="2234646" cy="2237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BC4418">
              <a:alpha val="68627"/>
            </a:srgbClr>
          </a:solidFill>
          <a:ln w="158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Google Shape;277;p9">
            <a:extLst>
              <a:ext uri="{FF2B5EF4-FFF2-40B4-BE49-F238E27FC236}">
                <a16:creationId xmlns:a16="http://schemas.microsoft.com/office/drawing/2014/main" id="{85C1DB17-FA6A-48D5-8A54-1916FB7509B3}"/>
              </a:ext>
            </a:extLst>
          </p:cNvPr>
          <p:cNvSpPr/>
          <p:nvPr/>
        </p:nvSpPr>
        <p:spPr>
          <a:xfrm>
            <a:off x="5037792" y="4124384"/>
            <a:ext cx="6603492" cy="287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Google Shape;278;p9">
            <a:extLst>
              <a:ext uri="{FF2B5EF4-FFF2-40B4-BE49-F238E27FC236}">
                <a16:creationId xmlns:a16="http://schemas.microsoft.com/office/drawing/2014/main" id="{C3A14489-8CA9-45FF-9A1B-0DB16840ACBD}"/>
              </a:ext>
            </a:extLst>
          </p:cNvPr>
          <p:cNvSpPr txBox="1"/>
          <p:nvPr/>
        </p:nvSpPr>
        <p:spPr>
          <a:xfrm>
            <a:off x="5085780" y="3555965"/>
            <a:ext cx="6603492" cy="287324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/>
            </a:outerShdw>
          </a:effectLst>
        </p:spPr>
        <p:txBody>
          <a:bodyPr spcFirstLastPara="1" wrap="square" lIns="184900" tIns="0" rIns="184900" bIns="1849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Bodoni"/>
              <a:buNone/>
            </a:pPr>
            <a:r>
              <a:rPr lang="pt-BR" sz="2600" dirty="0">
                <a:solidFill>
                  <a:srgbClr val="000000"/>
                </a:solidFill>
                <a:latin typeface="Arial" panose="020B0604020202020204" pitchFamily="34" charset="0"/>
                <a:ea typeface="Bodoni"/>
                <a:cs typeface="Arial" panose="020B0604020202020204" pitchFamily="34" charset="0"/>
                <a:sym typeface="Bodoni"/>
              </a:rPr>
              <a:t>Após colocar os Frozen </a:t>
            </a:r>
            <a:r>
              <a:rPr lang="pt-BR" sz="2600" dirty="0" err="1">
                <a:solidFill>
                  <a:srgbClr val="000000"/>
                </a:solidFill>
                <a:latin typeface="Arial" panose="020B0604020202020204" pitchFamily="34" charset="0"/>
                <a:ea typeface="Bodoni"/>
                <a:cs typeface="Arial" panose="020B0604020202020204" pitchFamily="34" charset="0"/>
                <a:sym typeface="Bodoni"/>
              </a:rPr>
              <a:t>buckets</a:t>
            </a:r>
            <a:r>
              <a:rPr lang="pt-BR" sz="2600" dirty="0">
                <a:solidFill>
                  <a:srgbClr val="000000"/>
                </a:solidFill>
                <a:latin typeface="Arial" panose="020B0604020202020204" pitchFamily="34" charset="0"/>
                <a:ea typeface="Bodoni"/>
                <a:cs typeface="Arial" panose="020B0604020202020204" pitchFamily="34" charset="0"/>
                <a:sym typeface="Bodoni"/>
              </a:rPr>
              <a:t> como “descongelados” no diretório citado, eles podem ficar o tempo que for necessário, e quando não os quiser mais, basta excluí-los</a:t>
            </a:r>
            <a:endParaRPr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Google Shape;283;p10">
            <a:extLst>
              <a:ext uri="{FF2B5EF4-FFF2-40B4-BE49-F238E27FC236}">
                <a16:creationId xmlns:a16="http://schemas.microsoft.com/office/drawing/2014/main" id="{EA3E757C-6094-48F5-B1E5-E05D81C95B26}"/>
              </a:ext>
            </a:extLst>
          </p:cNvPr>
          <p:cNvSpPr txBox="1">
            <a:spLocks/>
          </p:cNvSpPr>
          <p:nvPr/>
        </p:nvSpPr>
        <p:spPr>
          <a:xfrm>
            <a:off x="-3270628" y="356542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/>
            </a:outerShdw>
          </a:effectLst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ts val="4600"/>
              <a:buFont typeface="Bodoni"/>
              <a:buNone/>
            </a:pPr>
            <a:r>
              <a:rPr lang="pt-BR" sz="4000" b="1" u="sng" dirty="0" err="1">
                <a:solidFill>
                  <a:srgbClr val="FFC000"/>
                </a:solidFill>
                <a:latin typeface="Arial"/>
                <a:cs typeface="Arial"/>
              </a:rPr>
              <a:t>Thawed</a:t>
            </a:r>
            <a:endParaRPr lang="pt-BR" sz="4000" b="1" u="sng" dirty="0">
              <a:solidFill>
                <a:srgbClr val="FFC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1027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id="{CEAD8830-262F-F14F-8007-721D1F2C1E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6353381"/>
              </p:ext>
            </p:extLst>
          </p:nvPr>
        </p:nvGraphicFramePr>
        <p:xfrm>
          <a:off x="1096963" y="2108200"/>
          <a:ext cx="10058400" cy="370473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3628234326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1083199451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1334118722"/>
                    </a:ext>
                  </a:extLst>
                </a:gridCol>
              </a:tblGrid>
              <a:tr h="1306708">
                <a:tc>
                  <a:txBody>
                    <a:bodyPr/>
                    <a:lstStyle/>
                    <a:p>
                      <a:pPr algn="ctr"/>
                      <a:r>
                        <a:rPr lang="en-US" sz="2400" cap="all" spc="150" dirty="0"/>
                        <a:t>Lorem ipsum</a:t>
                      </a:r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224212" marR="224212" marT="224212" marB="224212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cap="all" spc="150" dirty="0"/>
                        <a:t>Lorem ipsum</a:t>
                      </a:r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224212" marR="224212" marT="224212" marB="224212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cap="all" spc="150" dirty="0"/>
                        <a:t>Lorem ipsum</a:t>
                      </a:r>
                      <a:endParaRPr lang="en-US" sz="2400" b="0" cap="all" spc="150" dirty="0">
                        <a:solidFill>
                          <a:schemeClr val="lt1"/>
                        </a:solidFill>
                      </a:endParaRPr>
                    </a:p>
                  </a:txBody>
                  <a:tcPr marL="224212" marR="224212" marT="224212" marB="224212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608299"/>
                  </a:ext>
                </a:extLst>
              </a:tr>
              <a:tr h="11990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cap="none" spc="0" dirty="0"/>
                        <a:t>Lorem ipsum</a:t>
                      </a:r>
                      <a:endParaRPr lang="en-US" sz="20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24212" marR="224212" marT="224212" marB="224212" anchor="ctr">
                    <a:solidFill>
                      <a:srgbClr val="F6F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cap="none" spc="0" dirty="0"/>
                        <a:t>Lorem ipsum</a:t>
                      </a:r>
                      <a:endParaRPr lang="en-US" sz="20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24212" marR="224212" marT="224212" marB="224212" anchor="ctr">
                    <a:solidFill>
                      <a:srgbClr val="F6F9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cap="none" spc="0" dirty="0"/>
                        <a:t>Lorem ipsum</a:t>
                      </a:r>
                      <a:endParaRPr lang="en-US" sz="20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24212" marR="224212" marT="224212" marB="224212" anchor="ctr">
                    <a:solidFill>
                      <a:srgbClr val="F6F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518332"/>
                  </a:ext>
                </a:extLst>
              </a:tr>
              <a:tr h="11990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cap="none" spc="0" dirty="0"/>
                        <a:t>Lorem ipsum</a:t>
                      </a:r>
                      <a:endParaRPr lang="en-US" sz="20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24212" marR="224212" marT="224212" marB="224212" anchor="ctr">
                    <a:solidFill>
                      <a:srgbClr val="ED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cap="none" spc="0" dirty="0"/>
                        <a:t>Lorem ipsum</a:t>
                      </a:r>
                      <a:endParaRPr lang="en-US" sz="20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24212" marR="224212" marT="224212" marB="224212" anchor="ctr">
                    <a:solidFill>
                      <a:srgbClr val="ED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cap="none" spc="0" dirty="0"/>
                        <a:t>Lorem ipsum</a:t>
                      </a:r>
                      <a:endParaRPr lang="en-US" sz="20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24212" marR="224212" marT="224212" marB="224212" anchor="ctr">
                    <a:solidFill>
                      <a:srgbClr val="ED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241155"/>
                  </a:ext>
                </a:extLst>
              </a:tr>
            </a:tbl>
          </a:graphicData>
        </a:graphic>
      </p:graphicFrame>
      <p:sp>
        <p:nvSpPr>
          <p:cNvPr id="16" name="Title 15">
            <a:extLst>
              <a:ext uri="{FF2B5EF4-FFF2-40B4-BE49-F238E27FC236}">
                <a16:creationId xmlns:a16="http://schemas.microsoft.com/office/drawing/2014/main" id="{09E9EE2C-A105-614C-A133-EF7DF2AD0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INDUSTRY OVERVIEW</a:t>
            </a:r>
          </a:p>
        </p:txBody>
      </p:sp>
      <p:sp>
        <p:nvSpPr>
          <p:cNvPr id="4" name="Google Shape;208;p5">
            <a:extLst>
              <a:ext uri="{FF2B5EF4-FFF2-40B4-BE49-F238E27FC236}">
                <a16:creationId xmlns:a16="http://schemas.microsoft.com/office/drawing/2014/main" id="{BADCA345-1D87-415E-AE92-49DA0527FC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5" name="Google Shape;210;p5">
            <a:extLst>
              <a:ext uri="{FF2B5EF4-FFF2-40B4-BE49-F238E27FC236}">
                <a16:creationId xmlns:a16="http://schemas.microsoft.com/office/drawing/2014/main" id="{9C3A298C-F306-4581-97D1-1F7C5F58DE93}"/>
              </a:ext>
            </a:extLst>
          </p:cNvPr>
          <p:cNvSpPr/>
          <p:nvPr/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7" name="Google Shape;209;p5">
            <a:extLst>
              <a:ext uri="{FF2B5EF4-FFF2-40B4-BE49-F238E27FC236}">
                <a16:creationId xmlns:a16="http://schemas.microsoft.com/office/drawing/2014/main" id="{34380D9D-8A55-4790-B1EE-172EBA3620E9}"/>
              </a:ext>
            </a:extLst>
          </p:cNvPr>
          <p:cNvSpPr txBox="1">
            <a:spLocks/>
          </p:cNvSpPr>
          <p:nvPr/>
        </p:nvSpPr>
        <p:spPr>
          <a:xfrm>
            <a:off x="861791" y="835383"/>
            <a:ext cx="3382832" cy="34995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lt2"/>
              </a:buClr>
              <a:buSzPts val="4200"/>
              <a:buFont typeface="Bodoni"/>
              <a:buNone/>
            </a:pPr>
            <a:r>
              <a:rPr lang="pt-BR" sz="4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Empresas que utilizam o Splunk</a:t>
            </a:r>
            <a:endParaRPr lang="pt-BR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0074EDE-8706-47AF-B31A-7E50624FF3BC}"/>
              </a:ext>
            </a:extLst>
          </p:cNvPr>
          <p:cNvSpPr txBox="1">
            <a:spLocks/>
          </p:cNvSpPr>
          <p:nvPr/>
        </p:nvSpPr>
        <p:spPr>
          <a:xfrm>
            <a:off x="5902025" y="1463984"/>
            <a:ext cx="571181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OUR PRODUCTS/SERVICES</a:t>
            </a:r>
            <a:endParaRPr lang="en-US" dirty="0"/>
          </a:p>
        </p:txBody>
      </p:sp>
      <p:pic>
        <p:nvPicPr>
          <p:cNvPr id="10" name="Google Shape;219;p6">
            <a:extLst>
              <a:ext uri="{FF2B5EF4-FFF2-40B4-BE49-F238E27FC236}">
                <a16:creationId xmlns:a16="http://schemas.microsoft.com/office/drawing/2014/main" id="{F5AAD95B-9767-4015-8B70-E209A71BB05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5124" y="295829"/>
            <a:ext cx="7015745" cy="647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20;p6">
            <a:extLst>
              <a:ext uri="{FF2B5EF4-FFF2-40B4-BE49-F238E27FC236}">
                <a16:creationId xmlns:a16="http://schemas.microsoft.com/office/drawing/2014/main" id="{DD998352-E911-4455-BFD9-3304CE42867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55671" y="1520615"/>
            <a:ext cx="7424034" cy="2573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21;p6">
            <a:extLst>
              <a:ext uri="{FF2B5EF4-FFF2-40B4-BE49-F238E27FC236}">
                <a16:creationId xmlns:a16="http://schemas.microsoft.com/office/drawing/2014/main" id="{A0AE8B7D-9694-429A-BE4D-7047E8681DC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90396" y="4146578"/>
            <a:ext cx="7389309" cy="2573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7400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6;p6">
            <a:extLst>
              <a:ext uri="{FF2B5EF4-FFF2-40B4-BE49-F238E27FC236}">
                <a16:creationId xmlns:a16="http://schemas.microsoft.com/office/drawing/2014/main" id="{3EE70206-26F8-40B1-88AF-62722788D288}"/>
              </a:ext>
            </a:extLst>
          </p:cNvPr>
          <p:cNvSpPr/>
          <p:nvPr/>
        </p:nvSpPr>
        <p:spPr>
          <a:xfrm>
            <a:off x="518944" y="543425"/>
            <a:ext cx="11079498" cy="5664869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9" name="Google Shape;217;p6">
            <a:extLst>
              <a:ext uri="{FF2B5EF4-FFF2-40B4-BE49-F238E27FC236}">
                <a16:creationId xmlns:a16="http://schemas.microsoft.com/office/drawing/2014/main" id="{6CC179A7-F73A-42C7-8AB7-31F947E8D740}"/>
              </a:ext>
            </a:extLst>
          </p:cNvPr>
          <p:cNvSpPr txBox="1">
            <a:spLocks/>
          </p:cNvSpPr>
          <p:nvPr/>
        </p:nvSpPr>
        <p:spPr>
          <a:xfrm>
            <a:off x="746339" y="835383"/>
            <a:ext cx="3382832" cy="34995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vert="horz" wrap="square" lIns="91425" tIns="45700" rIns="91425" bIns="4570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lt2"/>
              </a:buClr>
              <a:buSzPts val="4200"/>
              <a:buFont typeface="Bodoni"/>
              <a:buNone/>
            </a:pPr>
            <a:r>
              <a:rPr lang="pt-BR" sz="4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Empresas que utilizam o </a:t>
            </a:r>
            <a:r>
              <a:rPr lang="pt-BR" sz="4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Splunk</a:t>
            </a:r>
            <a:endParaRPr lang="pt-BR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218;p6">
            <a:extLst>
              <a:ext uri="{FF2B5EF4-FFF2-40B4-BE49-F238E27FC236}">
                <a16:creationId xmlns:a16="http://schemas.microsoft.com/office/drawing/2014/main" id="{0F3C7D26-990E-4897-A6C5-7E45B1E5DF51}"/>
              </a:ext>
            </a:extLst>
          </p:cNvPr>
          <p:cNvSpPr/>
          <p:nvPr/>
        </p:nvSpPr>
        <p:spPr>
          <a:xfrm>
            <a:off x="4062113" y="543424"/>
            <a:ext cx="7536329" cy="56648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14" name="Google Shape;211;p5">
            <a:extLst>
              <a:ext uri="{FF2B5EF4-FFF2-40B4-BE49-F238E27FC236}">
                <a16:creationId xmlns:a16="http://schemas.microsoft.com/office/drawing/2014/main" id="{F7E3070D-E6D3-4FFE-8BFE-369E81FC351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96229" y="1497525"/>
            <a:ext cx="7268096" cy="38629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620869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MONO">
      <a:dk1>
        <a:srgbClr val="000000"/>
      </a:dk1>
      <a:lt1>
        <a:srgbClr val="ECEEF7"/>
      </a:lt1>
      <a:dk2>
        <a:srgbClr val="000000"/>
      </a:dk2>
      <a:lt2>
        <a:srgbClr val="F5F8FF"/>
      </a:lt2>
      <a:accent1>
        <a:srgbClr val="ECEEF7"/>
      </a:accent1>
      <a:accent2>
        <a:srgbClr val="F5F8FF"/>
      </a:accent2>
      <a:accent3>
        <a:srgbClr val="A1A2A9"/>
      </a:accent3>
      <a:accent4>
        <a:srgbClr val="141514"/>
      </a:accent4>
      <a:accent5>
        <a:srgbClr val="000000"/>
      </a:accent5>
      <a:accent6>
        <a:srgbClr val="96969C"/>
      </a:accent6>
      <a:hlink>
        <a:srgbClr val="5F6063"/>
      </a:hlink>
      <a:folHlink>
        <a:srgbClr val="919191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_Light_Sales Pitch_02_Win32_AS_v3" id="{A204E388-A84B-4CC6-98FC-54ED9900B3CD}" vid="{1AF041A9-EA2C-4539-9272-70AF2168FE9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029FA76-0C86-4BF1-99F1-A3115FBFFAB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0A43D08-F4F9-4D95-9CB2-7DE3744160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4FAF7B5-E40C-46BE-9C83-DA251FCAE61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sales pitch</Template>
  <TotalTime>0</TotalTime>
  <Words>493</Words>
  <Application>Microsoft Office PowerPoint</Application>
  <PresentationFormat>Widescreen</PresentationFormat>
  <Paragraphs>62</Paragraphs>
  <Slides>14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5" baseType="lpstr">
      <vt:lpstr>RetrospectVTI</vt:lpstr>
      <vt:lpstr>Apresentação do PowerPoint</vt:lpstr>
      <vt:lpstr>Conhecendo o Splunk</vt:lpstr>
      <vt:lpstr>Conhecendo o Splunk</vt:lpstr>
      <vt:lpstr>Como Splunk funciona?</vt:lpstr>
      <vt:lpstr>Apresentação do PowerPoint</vt:lpstr>
      <vt:lpstr>Apresentação do PowerPoint</vt:lpstr>
      <vt:lpstr>Apresentação do PowerPoint</vt:lpstr>
      <vt:lpstr>INDUSTRY OVERVIEW</vt:lpstr>
      <vt:lpstr>Apresentação do PowerPoint</vt:lpstr>
      <vt:lpstr>Apresentação do PowerPoint</vt:lpstr>
      <vt:lpstr>Apresentação do PowerPoint</vt:lpstr>
      <vt:lpstr>Apresentação do PowerPoint</vt:lpstr>
      <vt:lpstr>Conclusão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/>
  <cp:revision>43</cp:revision>
  <dcterms:created xsi:type="dcterms:W3CDTF">2019-12-14T01:59:38Z</dcterms:created>
  <dcterms:modified xsi:type="dcterms:W3CDTF">2019-12-14T12:59:18Z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